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drawings/drawing12.xml" ContentType="application/vnd.openxmlformats-officedocument.drawingml.chartshapes+xml"/>
  <Override PartName="/ppt/charts/chart13.xml" ContentType="application/vnd.openxmlformats-officedocument.drawingml.chart+xml"/>
  <Override PartName="/ppt/drawings/drawing13.xml" ContentType="application/vnd.openxmlformats-officedocument.drawingml.chartshapes+xml"/>
  <Override PartName="/ppt/charts/chart14.xml" ContentType="application/vnd.openxmlformats-officedocument.drawingml.chart+xml"/>
  <Override PartName="/ppt/drawings/drawing14.xml" ContentType="application/vnd.openxmlformats-officedocument.drawingml.chartshapes+xml"/>
  <Override PartName="/ppt/charts/chart15.xml" ContentType="application/vnd.openxmlformats-officedocument.drawingml.chart+xml"/>
  <Override PartName="/ppt/drawings/drawing15.xml" ContentType="application/vnd.openxmlformats-officedocument.drawingml.chartshapes+xml"/>
  <Override PartName="/ppt/charts/chart16.xml" ContentType="application/vnd.openxmlformats-officedocument.drawingml.chart+xml"/>
  <Override PartName="/ppt/drawings/drawing16.xml" ContentType="application/vnd.openxmlformats-officedocument.drawingml.chartshapes+xml"/>
  <Override PartName="/ppt/charts/chart17.xml" ContentType="application/vnd.openxmlformats-officedocument.drawingml.chart+xml"/>
  <Override PartName="/ppt/drawings/drawing17.xml" ContentType="application/vnd.openxmlformats-officedocument.drawingml.chartshapes+xml"/>
  <Override PartName="/ppt/charts/chart18.xml" ContentType="application/vnd.openxmlformats-officedocument.drawingml.chart+xml"/>
  <Override PartName="/ppt/drawings/drawing18.xml" ContentType="application/vnd.openxmlformats-officedocument.drawingml.chartshapes+xml"/>
  <Override PartName="/ppt/charts/chart19.xml" ContentType="application/vnd.openxmlformats-officedocument.drawingml.chart+xml"/>
  <Override PartName="/ppt/drawings/drawing19.xml" ContentType="application/vnd.openxmlformats-officedocument.drawingml.chartshapes+xml"/>
  <Override PartName="/ppt/charts/chart20.xml" ContentType="application/vnd.openxmlformats-officedocument.drawingml.chart+xml"/>
  <Override PartName="/ppt/drawings/drawing20.xml" ContentType="application/vnd.openxmlformats-officedocument.drawingml.chartshapes+xml"/>
  <Override PartName="/ppt/charts/chart21.xml" ContentType="application/vnd.openxmlformats-officedocument.drawingml.chart+xml"/>
  <Override PartName="/ppt/drawings/drawing21.xml" ContentType="application/vnd.openxmlformats-officedocument.drawingml.chartshapes+xml"/>
  <Override PartName="/ppt/charts/chart22.xml" ContentType="application/vnd.openxmlformats-officedocument.drawingml.chart+xml"/>
  <Override PartName="/ppt/drawings/drawing22.xml" ContentType="application/vnd.openxmlformats-officedocument.drawingml.chartshapes+xml"/>
  <Override PartName="/ppt/charts/chart23.xml" ContentType="application/vnd.openxmlformats-officedocument.drawingml.chart+xml"/>
  <Override PartName="/ppt/drawings/drawing23.xml" ContentType="application/vnd.openxmlformats-officedocument.drawingml.chartshapes+xml"/>
  <Override PartName="/ppt/charts/chart24.xml" ContentType="application/vnd.openxmlformats-officedocument.drawingml.chart+xml"/>
  <Override PartName="/ppt/drawings/drawing24.xml" ContentType="application/vnd.openxmlformats-officedocument.drawingml.chartshapes+xml"/>
  <Override PartName="/ppt/charts/chart25.xml" ContentType="application/vnd.openxmlformats-officedocument.drawingml.chart+xml"/>
  <Override PartName="/ppt/drawings/drawing25.xml" ContentType="application/vnd.openxmlformats-officedocument.drawingml.chartshapes+xml"/>
  <Override PartName="/ppt/charts/chart26.xml" ContentType="application/vnd.openxmlformats-officedocument.drawingml.chart+xml"/>
  <Override PartName="/ppt/drawings/drawing26.xml" ContentType="application/vnd.openxmlformats-officedocument.drawingml.chartshapes+xml"/>
  <Override PartName="/ppt/charts/chart27.xml" ContentType="application/vnd.openxmlformats-officedocument.drawingml.chart+xml"/>
  <Override PartName="/ppt/drawings/drawing27.xml" ContentType="application/vnd.openxmlformats-officedocument.drawingml.chartshapes+xml"/>
  <Override PartName="/ppt/charts/chart28.xml" ContentType="application/vnd.openxmlformats-officedocument.drawingml.chart+xml"/>
  <Override PartName="/ppt/drawings/drawing28.xml" ContentType="application/vnd.openxmlformats-officedocument.drawingml.chartshapes+xml"/>
  <Override PartName="/ppt/charts/chart29.xml" ContentType="application/vnd.openxmlformats-officedocument.drawingml.chart+xml"/>
  <Override PartName="/ppt/drawings/drawing29.xml" ContentType="application/vnd.openxmlformats-officedocument.drawingml.chartshapes+xml"/>
  <Override PartName="/ppt/charts/chart30.xml" ContentType="application/vnd.openxmlformats-officedocument.drawingml.chart+xml"/>
  <Override PartName="/ppt/drawings/drawing30.xml" ContentType="application/vnd.openxmlformats-officedocument.drawingml.chartshapes+xml"/>
  <Override PartName="/ppt/charts/chart31.xml" ContentType="application/vnd.openxmlformats-officedocument.drawingml.chart+xml"/>
  <Override PartName="/ppt/drawings/drawing31.xml" ContentType="application/vnd.openxmlformats-officedocument.drawingml.chartshapes+xml"/>
  <Override PartName="/ppt/charts/chart32.xml" ContentType="application/vnd.openxmlformats-officedocument.drawingml.chart+xml"/>
  <Override PartName="/ppt/drawings/drawing32.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80"/>
  </p:notesMasterIdLst>
  <p:handoutMasterIdLst>
    <p:handoutMasterId r:id="rId81"/>
  </p:handoutMasterIdLst>
  <p:sldIdLst>
    <p:sldId id="256" r:id="rId5"/>
    <p:sldId id="378" r:id="rId6"/>
    <p:sldId id="379" r:id="rId7"/>
    <p:sldId id="380" r:id="rId8"/>
    <p:sldId id="381" r:id="rId9"/>
    <p:sldId id="382"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295" r:id="rId26"/>
    <p:sldId id="299" r:id="rId27"/>
    <p:sldId id="329" r:id="rId28"/>
    <p:sldId id="330" r:id="rId29"/>
    <p:sldId id="328" r:id="rId30"/>
    <p:sldId id="369" r:id="rId31"/>
    <p:sldId id="331" r:id="rId32"/>
    <p:sldId id="332" r:id="rId33"/>
    <p:sldId id="333" r:id="rId34"/>
    <p:sldId id="334" r:id="rId35"/>
    <p:sldId id="370" r:id="rId36"/>
    <p:sldId id="371" r:id="rId37"/>
    <p:sldId id="372" r:id="rId38"/>
    <p:sldId id="373" r:id="rId39"/>
    <p:sldId id="374" r:id="rId40"/>
    <p:sldId id="375" r:id="rId41"/>
    <p:sldId id="296" r:id="rId42"/>
    <p:sldId id="301" r:id="rId43"/>
    <p:sldId id="363" r:id="rId44"/>
    <p:sldId id="364" r:id="rId45"/>
    <p:sldId id="376" r:id="rId46"/>
    <p:sldId id="368" r:id="rId47"/>
    <p:sldId id="366" r:id="rId48"/>
    <p:sldId id="367" r:id="rId49"/>
    <p:sldId id="338" r:id="rId50"/>
    <p:sldId id="339" r:id="rId51"/>
    <p:sldId id="340" r:id="rId52"/>
    <p:sldId id="341"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4" r:id="rId66"/>
    <p:sldId id="355" r:id="rId67"/>
    <p:sldId id="356" r:id="rId68"/>
    <p:sldId id="357" r:id="rId69"/>
    <p:sldId id="358" r:id="rId70"/>
    <p:sldId id="362" r:id="rId71"/>
    <p:sldId id="359" r:id="rId72"/>
    <p:sldId id="360" r:id="rId73"/>
    <p:sldId id="361" r:id="rId74"/>
    <p:sldId id="319" r:id="rId75"/>
    <p:sldId id="398" r:id="rId76"/>
    <p:sldId id="309" r:id="rId77"/>
    <p:sldId id="377" r:id="rId78"/>
    <p:sldId id="27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FC9EF4-BF7F-4CD3-85D4-23DD308F6EAE}" v="31" dt="2023-09-06T14:43:55.066"/>
    <p1510:client id="{93465FE8-D793-47F5-BCAE-F84A5E805113}" v="87" dt="2023-09-06T12:20:51.032"/>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5" d="100"/>
          <a:sy n="125" d="100"/>
        </p:scale>
        <p:origin x="298" y="91"/>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10.xml"/><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11.xml"/><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2" Type="http://schemas.openxmlformats.org/officeDocument/2006/relationships/chartUserShapes" Target="../drawings/drawing12.xml"/><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2" Type="http://schemas.openxmlformats.org/officeDocument/2006/relationships/chartUserShapes" Target="../drawings/drawing13.xml"/><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14.xml"/><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15.xml"/><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2" Type="http://schemas.openxmlformats.org/officeDocument/2006/relationships/chartUserShapes" Target="../drawings/drawing16.xml"/><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17.xml"/><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2" Type="http://schemas.openxmlformats.org/officeDocument/2006/relationships/chartUserShapes" Target="../drawings/drawing18.xml"/><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2" Type="http://schemas.openxmlformats.org/officeDocument/2006/relationships/chartUserShapes" Target="../drawings/drawing19.xml"/><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2" Type="http://schemas.openxmlformats.org/officeDocument/2006/relationships/chartUserShapes" Target="../drawings/drawing20.xml"/><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2" Type="http://schemas.openxmlformats.org/officeDocument/2006/relationships/chartUserShapes" Target="../drawings/drawing21.xml"/><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2" Type="http://schemas.openxmlformats.org/officeDocument/2006/relationships/chartUserShapes" Target="../drawings/drawing22.xml"/><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2" Type="http://schemas.openxmlformats.org/officeDocument/2006/relationships/chartUserShapes" Target="../drawings/drawing23.xml"/><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2" Type="http://schemas.openxmlformats.org/officeDocument/2006/relationships/chartUserShapes" Target="../drawings/drawing24.xml"/><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2" Type="http://schemas.openxmlformats.org/officeDocument/2006/relationships/chartUserShapes" Target="../drawings/drawing25.xml"/><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2" Type="http://schemas.openxmlformats.org/officeDocument/2006/relationships/chartUserShapes" Target="../drawings/drawing26.xml"/><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2" Type="http://schemas.openxmlformats.org/officeDocument/2006/relationships/chartUserShapes" Target="../drawings/drawing27.xml"/><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2" Type="http://schemas.openxmlformats.org/officeDocument/2006/relationships/chartUserShapes" Target="../drawings/drawing28.xml"/><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2" Type="http://schemas.openxmlformats.org/officeDocument/2006/relationships/chartUserShapes" Target="../drawings/drawing29.xml"/><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2" Type="http://schemas.openxmlformats.org/officeDocument/2006/relationships/chartUserShapes" Target="../drawings/drawing30.xml"/><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2" Type="http://schemas.openxmlformats.org/officeDocument/2006/relationships/chartUserShapes" Target="../drawings/drawing31.xml"/><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2" Type="http://schemas.openxmlformats.org/officeDocument/2006/relationships/chartUserShapes" Target="../drawings/drawing32.xml"/><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1CE6-4310-A8B0-2035D854994C}"/>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1CE6-4310-A8B0-2035D854994C}"/>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1CE6-4310-A8B0-2035D854994C}"/>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1CE6-4310-A8B0-2035D854994C}"/>
              </c:ext>
            </c:extLst>
          </c:dPt>
          <c:cat>
            <c:strRef>
              <c:f>Sheet1!$A$2:$A$5</c:f>
              <c:strCache>
                <c:ptCount val="4"/>
                <c:pt idx="0">
                  <c:v>Keystroke Logging</c:v>
                </c:pt>
                <c:pt idx="1">
                  <c:v>B</c:v>
                </c:pt>
                <c:pt idx="2">
                  <c:v>C</c:v>
                </c:pt>
                <c:pt idx="3">
                  <c:v>D</c:v>
                </c:pt>
              </c:strCache>
            </c:strRef>
          </c:cat>
          <c:val>
            <c:numRef>
              <c:f>Sheet1!$B$2:$B$5</c:f>
              <c:numCache>
                <c:formatCode>General</c:formatCode>
                <c:ptCount val="4"/>
                <c:pt idx="0">
                  <c:v>60</c:v>
                </c:pt>
                <c:pt idx="1">
                  <c:v>0</c:v>
                </c:pt>
                <c:pt idx="2">
                  <c:v>0</c:v>
                </c:pt>
                <c:pt idx="3">
                  <c:v>50</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60</c:v>
                </c:pt>
                <c:pt idx="1">
                  <c:v>0</c:v>
                </c:pt>
                <c:pt idx="2">
                  <c:v>0</c:v>
                </c:pt>
                <c:pt idx="3">
                  <c:v>40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15</c:v>
                </c:pt>
                <c:pt idx="1">
                  <c:v>0</c:v>
                </c:pt>
                <c:pt idx="2">
                  <c:v>0</c:v>
                </c:pt>
                <c:pt idx="3">
                  <c:v>90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2378-4751-85E1-956B4BFB0443}"/>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2378-4751-85E1-956B4BFB0443}"/>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2378-4751-85E1-956B4BFB0443}"/>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2378-4751-85E1-956B4BFB044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40</c:v>
                </c:pt>
                <c:pt idx="1">
                  <c:v>0</c:v>
                </c:pt>
                <c:pt idx="2">
                  <c:v>0</c:v>
                </c:pt>
                <c:pt idx="3">
                  <c:v>60</c:v>
                </c:pt>
              </c:numCache>
            </c:numRef>
          </c:val>
          <c:extLst>
            <c:ext xmlns:c16="http://schemas.microsoft.com/office/drawing/2014/chart" uri="{C3380CC4-5D6E-409C-BE32-E72D297353CC}">
              <c16:uniqueId val="{00000008-2378-4751-85E1-956B4BFB0443}"/>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1CE6-4310-A8B0-2035D854994C}"/>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1CE6-4310-A8B0-2035D854994C}"/>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1CE6-4310-A8B0-2035D854994C}"/>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1CE6-4310-A8B0-2035D854994C}"/>
              </c:ext>
            </c:extLst>
          </c:dPt>
          <c:cat>
            <c:strRef>
              <c:f>Sheet1!$A$2:$A$5</c:f>
              <c:strCache>
                <c:ptCount val="4"/>
                <c:pt idx="0">
                  <c:v>Keystroke Logging</c:v>
                </c:pt>
                <c:pt idx="1">
                  <c:v>B</c:v>
                </c:pt>
                <c:pt idx="2">
                  <c:v>C</c:v>
                </c:pt>
                <c:pt idx="3">
                  <c:v>D</c:v>
                </c:pt>
              </c:strCache>
            </c:strRef>
          </c:cat>
          <c:val>
            <c:numRef>
              <c:f>Sheet1!$B$2:$B$5</c:f>
              <c:numCache>
                <c:formatCode>General</c:formatCode>
                <c:ptCount val="4"/>
                <c:pt idx="0">
                  <c:v>90</c:v>
                </c:pt>
                <c:pt idx="1">
                  <c:v>0</c:v>
                </c:pt>
                <c:pt idx="2">
                  <c:v>0</c:v>
                </c:pt>
                <c:pt idx="3">
                  <c:v>10</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10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10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2378-4751-85E1-956B4BFB0443}"/>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2378-4751-85E1-956B4BFB0443}"/>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2378-4751-85E1-956B4BFB0443}"/>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2378-4751-85E1-956B4BFB044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10</c:v>
                </c:pt>
              </c:numCache>
            </c:numRef>
          </c:val>
          <c:extLst>
            <c:ext xmlns:c16="http://schemas.microsoft.com/office/drawing/2014/chart" uri="{C3380CC4-5D6E-409C-BE32-E72D297353CC}">
              <c16:uniqueId val="{00000008-2378-4751-85E1-956B4BFB0443}"/>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1CE6-4310-A8B0-2035D854994C}"/>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1CE6-4310-A8B0-2035D854994C}"/>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1CE6-4310-A8B0-2035D854994C}"/>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1CE6-4310-A8B0-2035D854994C}"/>
              </c:ext>
            </c:extLst>
          </c:dPt>
          <c:cat>
            <c:strRef>
              <c:f>Sheet1!$A$2:$A$5</c:f>
              <c:strCache>
                <c:ptCount val="4"/>
                <c:pt idx="0">
                  <c:v>Keystroke Logging</c:v>
                </c:pt>
                <c:pt idx="1">
                  <c:v>B</c:v>
                </c:pt>
                <c:pt idx="2">
                  <c:v>C</c:v>
                </c:pt>
                <c:pt idx="3">
                  <c:v>D</c:v>
                </c:pt>
              </c:strCache>
            </c:strRef>
          </c:cat>
          <c:val>
            <c:numRef>
              <c:f>Sheet1!$B$2:$B$5</c:f>
              <c:numCache>
                <c:formatCode>General</c:formatCode>
                <c:ptCount val="4"/>
                <c:pt idx="0">
                  <c:v>85</c:v>
                </c:pt>
                <c:pt idx="1">
                  <c:v>0</c:v>
                </c:pt>
                <c:pt idx="2">
                  <c:v>0</c:v>
                </c:pt>
                <c:pt idx="3">
                  <c:v>15</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288"/>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10</c:v>
                </c:pt>
                <c:pt idx="1">
                  <c:v>0</c:v>
                </c:pt>
                <c:pt idx="2">
                  <c:v>0</c:v>
                </c:pt>
                <c:pt idx="3">
                  <c:v>90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30</c:v>
                </c:pt>
                <c:pt idx="1">
                  <c:v>0</c:v>
                </c:pt>
                <c:pt idx="2">
                  <c:v>0</c:v>
                </c:pt>
                <c:pt idx="3">
                  <c:v>90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40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2378-4751-85E1-956B4BFB0443}"/>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2378-4751-85E1-956B4BFB0443}"/>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2378-4751-85E1-956B4BFB0443}"/>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2378-4751-85E1-956B4BFB044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40</c:v>
                </c:pt>
                <c:pt idx="1">
                  <c:v>0</c:v>
                </c:pt>
                <c:pt idx="2">
                  <c:v>0</c:v>
                </c:pt>
                <c:pt idx="3">
                  <c:v>60</c:v>
                </c:pt>
              </c:numCache>
            </c:numRef>
          </c:val>
          <c:extLst>
            <c:ext xmlns:c16="http://schemas.microsoft.com/office/drawing/2014/chart" uri="{C3380CC4-5D6E-409C-BE32-E72D297353CC}">
              <c16:uniqueId val="{00000008-2378-4751-85E1-956B4BFB0443}"/>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1CE6-4310-A8B0-2035D854994C}"/>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1CE6-4310-A8B0-2035D854994C}"/>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1CE6-4310-A8B0-2035D854994C}"/>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1CE6-4310-A8B0-2035D854994C}"/>
              </c:ext>
            </c:extLst>
          </c:dPt>
          <c:cat>
            <c:strRef>
              <c:f>Sheet1!$A$2:$A$5</c:f>
              <c:strCache>
                <c:ptCount val="4"/>
                <c:pt idx="0">
                  <c:v>Keystroke Logging</c:v>
                </c:pt>
                <c:pt idx="1">
                  <c:v>B</c:v>
                </c:pt>
                <c:pt idx="2">
                  <c:v>C</c:v>
                </c:pt>
                <c:pt idx="3">
                  <c:v>D</c:v>
                </c:pt>
              </c:strCache>
            </c:strRef>
          </c:cat>
          <c:val>
            <c:numRef>
              <c:f>Sheet1!$B$2:$B$5</c:f>
              <c:numCache>
                <c:formatCode>General</c:formatCode>
                <c:ptCount val="4"/>
                <c:pt idx="0">
                  <c:v>90</c:v>
                </c:pt>
                <c:pt idx="1">
                  <c:v>0</c:v>
                </c:pt>
                <c:pt idx="2">
                  <c:v>0</c:v>
                </c:pt>
                <c:pt idx="3">
                  <c:v>2</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80</c:v>
                </c:pt>
                <c:pt idx="1">
                  <c:v>0</c:v>
                </c:pt>
                <c:pt idx="2">
                  <c:v>0</c:v>
                </c:pt>
                <c:pt idx="3">
                  <c:v>20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98</c:v>
                </c:pt>
                <c:pt idx="1">
                  <c:v>0</c:v>
                </c:pt>
                <c:pt idx="2">
                  <c:v>0</c:v>
                </c:pt>
                <c:pt idx="3">
                  <c:v>2</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2378-4751-85E1-956B4BFB0443}"/>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2378-4751-85E1-956B4BFB0443}"/>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2378-4751-85E1-956B4BFB0443}"/>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2378-4751-85E1-956B4BFB044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98</c:v>
                </c:pt>
                <c:pt idx="1">
                  <c:v>0</c:v>
                </c:pt>
                <c:pt idx="2">
                  <c:v>0</c:v>
                </c:pt>
                <c:pt idx="3">
                  <c:v>2</c:v>
                </c:pt>
              </c:numCache>
            </c:numRef>
          </c:val>
          <c:extLst>
            <c:ext xmlns:c16="http://schemas.microsoft.com/office/drawing/2014/chart" uri="{C3380CC4-5D6E-409C-BE32-E72D297353CC}">
              <c16:uniqueId val="{00000008-2378-4751-85E1-956B4BFB0443}"/>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1CE6-4310-A8B0-2035D854994C}"/>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1CE6-4310-A8B0-2035D854994C}"/>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1CE6-4310-A8B0-2035D854994C}"/>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1CE6-4310-A8B0-2035D854994C}"/>
              </c:ext>
            </c:extLst>
          </c:dPt>
          <c:cat>
            <c:strRef>
              <c:f>Sheet1!$A$2:$A$5</c:f>
              <c:strCache>
                <c:ptCount val="4"/>
                <c:pt idx="0">
                  <c:v>Keystroke Logging</c:v>
                </c:pt>
                <c:pt idx="1">
                  <c:v>B</c:v>
                </c:pt>
                <c:pt idx="2">
                  <c:v>C</c:v>
                </c:pt>
                <c:pt idx="3">
                  <c:v>D</c:v>
                </c:pt>
              </c:strCache>
            </c:strRef>
          </c:cat>
          <c:val>
            <c:numRef>
              <c:f>Sheet1!$B$2:$B$5</c:f>
              <c:numCache>
                <c:formatCode>General</c:formatCode>
                <c:ptCount val="4"/>
                <c:pt idx="0">
                  <c:v>70</c:v>
                </c:pt>
                <c:pt idx="1">
                  <c:v>0</c:v>
                </c:pt>
                <c:pt idx="2">
                  <c:v>0</c:v>
                </c:pt>
                <c:pt idx="3">
                  <c:v>25</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90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15</c:v>
                </c:pt>
                <c:pt idx="1">
                  <c:v>0</c:v>
                </c:pt>
                <c:pt idx="2">
                  <c:v>0</c:v>
                </c:pt>
                <c:pt idx="3">
                  <c:v>90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2378-4751-85E1-956B4BFB0443}"/>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2378-4751-85E1-956B4BFB0443}"/>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2378-4751-85E1-956B4BFB0443}"/>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2378-4751-85E1-956B4BFB044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30</c:v>
                </c:pt>
                <c:pt idx="1">
                  <c:v>0</c:v>
                </c:pt>
                <c:pt idx="2">
                  <c:v>0</c:v>
                </c:pt>
                <c:pt idx="3">
                  <c:v>70</c:v>
                </c:pt>
              </c:numCache>
            </c:numRef>
          </c:val>
          <c:extLst>
            <c:ext xmlns:c16="http://schemas.microsoft.com/office/drawing/2014/chart" uri="{C3380CC4-5D6E-409C-BE32-E72D297353CC}">
              <c16:uniqueId val="{00000008-2378-4751-85E1-956B4BFB0443}"/>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1CE6-4310-A8B0-2035D854994C}"/>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1CE6-4310-A8B0-2035D854994C}"/>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1CE6-4310-A8B0-2035D854994C}"/>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1CE6-4310-A8B0-2035D854994C}"/>
              </c:ext>
            </c:extLst>
          </c:dPt>
          <c:cat>
            <c:strRef>
              <c:f>Sheet1!$A$2:$A$5</c:f>
              <c:strCache>
                <c:ptCount val="4"/>
                <c:pt idx="0">
                  <c:v>Keystroke Logging</c:v>
                </c:pt>
                <c:pt idx="1">
                  <c:v>B</c:v>
                </c:pt>
                <c:pt idx="2">
                  <c:v>C</c:v>
                </c:pt>
                <c:pt idx="3">
                  <c:v>D</c:v>
                </c:pt>
              </c:strCache>
            </c:strRef>
          </c:cat>
          <c:val>
            <c:numRef>
              <c:f>Sheet1!$B$2:$B$5</c:f>
              <c:numCache>
                <c:formatCode>General</c:formatCode>
                <c:ptCount val="4"/>
                <c:pt idx="0">
                  <c:v>60</c:v>
                </c:pt>
                <c:pt idx="1">
                  <c:v>0</c:v>
                </c:pt>
                <c:pt idx="2">
                  <c:v>0</c:v>
                </c:pt>
                <c:pt idx="3">
                  <c:v>0</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30</c:v>
                </c:pt>
                <c:pt idx="1">
                  <c:v>0</c:v>
                </c:pt>
                <c:pt idx="2">
                  <c:v>0</c:v>
                </c:pt>
                <c:pt idx="3">
                  <c:v>90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10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10</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2378-4751-85E1-956B4BFB0443}"/>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2378-4751-85E1-956B4BFB0443}"/>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2378-4751-85E1-956B4BFB0443}"/>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2378-4751-85E1-956B4BFB044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95</c:v>
                </c:pt>
                <c:pt idx="1">
                  <c:v>0</c:v>
                </c:pt>
                <c:pt idx="2">
                  <c:v>0</c:v>
                </c:pt>
                <c:pt idx="3">
                  <c:v>10</c:v>
                </c:pt>
              </c:numCache>
            </c:numRef>
          </c:val>
          <c:extLst>
            <c:ext xmlns:c16="http://schemas.microsoft.com/office/drawing/2014/chart" uri="{C3380CC4-5D6E-409C-BE32-E72D297353CC}">
              <c16:uniqueId val="{00000008-2378-4751-85E1-956B4BFB0443}"/>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2378-4751-85E1-956B4BFB0443}"/>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2378-4751-85E1-956B4BFB0443}"/>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2378-4751-85E1-956B4BFB0443}"/>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2378-4751-85E1-956B4BFB044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40</c:v>
                </c:pt>
                <c:pt idx="1">
                  <c:v>0</c:v>
                </c:pt>
                <c:pt idx="2">
                  <c:v>0</c:v>
                </c:pt>
                <c:pt idx="3">
                  <c:v>60</c:v>
                </c:pt>
              </c:numCache>
            </c:numRef>
          </c:val>
          <c:extLst>
            <c:ext xmlns:c16="http://schemas.microsoft.com/office/drawing/2014/chart" uri="{C3380CC4-5D6E-409C-BE32-E72D297353CC}">
              <c16:uniqueId val="{00000008-2378-4751-85E1-956B4BFB0443}"/>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1CE6-4310-A8B0-2035D854994C}"/>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1CE6-4310-A8B0-2035D854994C}"/>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1CE6-4310-A8B0-2035D854994C}"/>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1CE6-4310-A8B0-2035D854994C}"/>
              </c:ext>
            </c:extLst>
          </c:dPt>
          <c:cat>
            <c:strRef>
              <c:f>Sheet1!$A$2:$A$5</c:f>
              <c:strCache>
                <c:ptCount val="4"/>
                <c:pt idx="0">
                  <c:v>Keystroke Logging</c:v>
                </c:pt>
                <c:pt idx="1">
                  <c:v>B</c:v>
                </c:pt>
                <c:pt idx="2">
                  <c:v>C</c:v>
                </c:pt>
                <c:pt idx="3">
                  <c:v>D</c:v>
                </c:pt>
              </c:strCache>
            </c:strRef>
          </c:cat>
          <c:val>
            <c:numRef>
              <c:f>Sheet1!$B$2:$B$5</c:f>
              <c:numCache>
                <c:formatCode>General</c:formatCode>
                <c:ptCount val="4"/>
                <c:pt idx="0">
                  <c:v>90</c:v>
                </c:pt>
                <c:pt idx="1">
                  <c:v>0</c:v>
                </c:pt>
                <c:pt idx="2">
                  <c:v>0</c:v>
                </c:pt>
                <c:pt idx="3">
                  <c:v>2</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4</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E8EE-4329-89F6-BD625CE6A08A}"/>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E8EE-4329-89F6-BD625CE6A08A}"/>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E8EE-4329-89F6-BD625CE6A08A}"/>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E8EE-4329-89F6-BD625CE6A08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7</c:v>
                </c:pt>
              </c:numCache>
            </c:numRef>
          </c:val>
          <c:extLst>
            <c:ext xmlns:c16="http://schemas.microsoft.com/office/drawing/2014/chart" uri="{C3380CC4-5D6E-409C-BE32-E72D297353CC}">
              <c16:uniqueId val="{00000008-E8EE-4329-89F6-BD625CE6A08A}"/>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2378-4751-85E1-956B4BFB0443}"/>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2378-4751-85E1-956B4BFB0443}"/>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2378-4751-85E1-956B4BFB0443}"/>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2378-4751-85E1-956B4BFB0443}"/>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90</c:v>
                </c:pt>
                <c:pt idx="1">
                  <c:v>0</c:v>
                </c:pt>
                <c:pt idx="2">
                  <c:v>0</c:v>
                </c:pt>
                <c:pt idx="3">
                  <c:v>5</c:v>
                </c:pt>
              </c:numCache>
            </c:numRef>
          </c:val>
          <c:extLst>
            <c:ext xmlns:c16="http://schemas.microsoft.com/office/drawing/2014/chart" uri="{C3380CC4-5D6E-409C-BE32-E72D297353CC}">
              <c16:uniqueId val="{00000008-2378-4751-85E1-956B4BFB0443}"/>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5">
                  <a:shade val="58000"/>
                </a:schemeClr>
              </a:solidFill>
              <a:ln>
                <a:noFill/>
              </a:ln>
              <a:effectLst/>
            </c:spPr>
            <c:extLst>
              <c:ext xmlns:c16="http://schemas.microsoft.com/office/drawing/2014/chart" uri="{C3380CC4-5D6E-409C-BE32-E72D297353CC}">
                <c16:uniqueId val="{00000001-1CE6-4310-A8B0-2035D854994C}"/>
              </c:ext>
            </c:extLst>
          </c:dPt>
          <c:dPt>
            <c:idx val="1"/>
            <c:bubble3D val="0"/>
            <c:spPr>
              <a:solidFill>
                <a:schemeClr val="accent5">
                  <a:shade val="86000"/>
                </a:schemeClr>
              </a:solidFill>
              <a:ln>
                <a:noFill/>
              </a:ln>
              <a:effectLst/>
            </c:spPr>
            <c:extLst>
              <c:ext xmlns:c16="http://schemas.microsoft.com/office/drawing/2014/chart" uri="{C3380CC4-5D6E-409C-BE32-E72D297353CC}">
                <c16:uniqueId val="{00000003-1CE6-4310-A8B0-2035D854994C}"/>
              </c:ext>
            </c:extLst>
          </c:dPt>
          <c:dPt>
            <c:idx val="2"/>
            <c:bubble3D val="0"/>
            <c:spPr>
              <a:solidFill>
                <a:schemeClr val="accent5">
                  <a:tint val="86000"/>
                </a:schemeClr>
              </a:solidFill>
              <a:ln>
                <a:noFill/>
              </a:ln>
              <a:effectLst/>
            </c:spPr>
            <c:extLst>
              <c:ext xmlns:c16="http://schemas.microsoft.com/office/drawing/2014/chart" uri="{C3380CC4-5D6E-409C-BE32-E72D297353CC}">
                <c16:uniqueId val="{00000005-1CE6-4310-A8B0-2035D854994C}"/>
              </c:ext>
            </c:extLst>
          </c:dPt>
          <c:dPt>
            <c:idx val="3"/>
            <c:bubble3D val="0"/>
            <c:spPr>
              <a:solidFill>
                <a:schemeClr val="accent5">
                  <a:tint val="58000"/>
                </a:schemeClr>
              </a:solidFill>
              <a:ln>
                <a:noFill/>
              </a:ln>
              <a:effectLst/>
            </c:spPr>
            <c:extLst>
              <c:ext xmlns:c16="http://schemas.microsoft.com/office/drawing/2014/chart" uri="{C3380CC4-5D6E-409C-BE32-E72D297353CC}">
                <c16:uniqueId val="{00000007-1CE6-4310-A8B0-2035D854994C}"/>
              </c:ext>
            </c:extLst>
          </c:dPt>
          <c:cat>
            <c:strRef>
              <c:f>Sheet1!$A$2:$A$5</c:f>
              <c:strCache>
                <c:ptCount val="4"/>
                <c:pt idx="0">
                  <c:v>Keystroke Logging</c:v>
                </c:pt>
                <c:pt idx="1">
                  <c:v>B</c:v>
                </c:pt>
                <c:pt idx="2">
                  <c:v>C</c:v>
                </c:pt>
                <c:pt idx="3">
                  <c:v>D</c:v>
                </c:pt>
              </c:strCache>
            </c:strRef>
          </c:cat>
          <c:val>
            <c:numRef>
              <c:f>Sheet1!$B$2:$B$5</c:f>
              <c:numCache>
                <c:formatCode>General</c:formatCode>
                <c:ptCount val="4"/>
                <c:pt idx="0">
                  <c:v>60</c:v>
                </c:pt>
                <c:pt idx="1">
                  <c:v>0</c:v>
                </c:pt>
                <c:pt idx="2">
                  <c:v>0</c:v>
                </c:pt>
                <c:pt idx="3">
                  <c:v>50</c:v>
                </c:pt>
              </c:numCache>
            </c:numRef>
          </c:val>
          <c:extLst>
            <c:ext xmlns:c16="http://schemas.microsoft.com/office/drawing/2014/chart" uri="{C3380CC4-5D6E-409C-BE32-E72D297353CC}">
              <c16:uniqueId val="{00000008-1CE6-4310-A8B0-2035D854994C}"/>
            </c:ext>
          </c:extLst>
        </c:ser>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cap="flat" cmpd="sng" algn="ctr">
      <a:noFill/>
      <a:prstDash val="solid"/>
      <a:miter lim="800000"/>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cdr:x>
      <cdr:y>0.30937</cdr:y>
    </cdr:from>
    <cdr:to>
      <cdr:x>1</cdr:x>
      <cdr:y>0.66211</cdr:y>
    </cdr:to>
    <cdr:sp macro="" textlink="">
      <cdr:nvSpPr>
        <cdr:cNvPr id="2" name="Text Placeholder 13">
          <a:extLst xmlns:a="http://schemas.openxmlformats.org/drawingml/2006/main">
            <a:ext uri="{FF2B5EF4-FFF2-40B4-BE49-F238E27FC236}">
              <a16:creationId xmlns:a16="http://schemas.microsoft.com/office/drawing/2014/main" id="{C487CCC0-D329-4C1F-A1CD-04930A23C5C3}"/>
            </a:ext>
          </a:extLst>
        </cdr:cNvPr>
        <cdr:cNvSpPr>
          <a:spLocks xmlns:a="http://schemas.openxmlformats.org/drawingml/2006/main" noGrp="1"/>
        </cdr:cNvSpPr>
      </cdr:nvSpPr>
      <cdr:spPr>
        <a:xfrm xmlns:a="http://schemas.openxmlformats.org/drawingml/2006/main">
          <a:off x="0" y="514705"/>
          <a:ext cx="1857375" cy="586854"/>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xmlns:a="http://schemas.openxmlformats.org/drawingml/2006/main">
          <a:r>
            <a:rPr lang="en-US" sz="2800" b="1" dirty="0"/>
            <a:t> 60%</a:t>
          </a:r>
        </a:p>
      </cdr:txBody>
    </cdr:sp>
  </cdr:relSizeAnchor>
</c:userShapes>
</file>

<file path=ppt/drawings/drawing10.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60%</a:t>
          </a:r>
        </a:p>
      </cdr:txBody>
    </cdr:sp>
  </cdr:relSizeAnchor>
</c:userShapes>
</file>

<file path=ppt/drawings/drawing11.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20%</a:t>
          </a:r>
        </a:p>
      </cdr:txBody>
    </cdr:sp>
  </cdr:relSizeAnchor>
</c:userShapes>
</file>

<file path=ppt/drawings/drawing12.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40%</a:t>
          </a:r>
        </a:p>
      </cdr:txBody>
    </cdr:sp>
  </cdr:relSizeAnchor>
</c:userShapes>
</file>

<file path=ppt/drawings/drawing13.xml><?xml version="1.0" encoding="utf-8"?>
<c:userShapes xmlns:c="http://schemas.openxmlformats.org/drawingml/2006/chart">
  <cdr:relSizeAnchor xmlns:cdr="http://schemas.openxmlformats.org/drawingml/2006/chartDrawing">
    <cdr:from>
      <cdr:x>0</cdr:x>
      <cdr:y>0.30937</cdr:y>
    </cdr:from>
    <cdr:to>
      <cdr:x>1</cdr:x>
      <cdr:y>0.66211</cdr:y>
    </cdr:to>
    <cdr:sp macro="" textlink="">
      <cdr:nvSpPr>
        <cdr:cNvPr id="2" name="Text Placeholder 13">
          <a:extLst xmlns:a="http://schemas.openxmlformats.org/drawingml/2006/main">
            <a:ext uri="{FF2B5EF4-FFF2-40B4-BE49-F238E27FC236}">
              <a16:creationId xmlns:a16="http://schemas.microsoft.com/office/drawing/2014/main" id="{C487CCC0-D329-4C1F-A1CD-04930A23C5C3}"/>
            </a:ext>
          </a:extLst>
        </cdr:cNvPr>
        <cdr:cNvSpPr>
          <a:spLocks xmlns:a="http://schemas.openxmlformats.org/drawingml/2006/main" noGrp="1"/>
        </cdr:cNvSpPr>
      </cdr:nvSpPr>
      <cdr:spPr>
        <a:xfrm xmlns:a="http://schemas.openxmlformats.org/drawingml/2006/main">
          <a:off x="0" y="514705"/>
          <a:ext cx="1857375" cy="586854"/>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xmlns:a="http://schemas.openxmlformats.org/drawingml/2006/main">
          <a:r>
            <a:rPr lang="en-US" sz="2800" b="1" dirty="0"/>
            <a:t> 90%</a:t>
          </a:r>
        </a:p>
      </cdr:txBody>
    </cdr:sp>
  </cdr:relSizeAnchor>
</c:userShapes>
</file>

<file path=ppt/drawings/drawing14.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90%</a:t>
          </a:r>
        </a:p>
      </cdr:txBody>
    </cdr:sp>
  </cdr:relSizeAnchor>
</c:userShapes>
</file>

<file path=ppt/drawings/drawing15.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90%</a:t>
          </a:r>
        </a:p>
      </cdr:txBody>
    </cdr:sp>
  </cdr:relSizeAnchor>
</c:userShapes>
</file>

<file path=ppt/drawings/drawing16.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90%</a:t>
          </a:r>
        </a:p>
      </cdr:txBody>
    </cdr:sp>
  </cdr:relSizeAnchor>
</c:userShapes>
</file>

<file path=ppt/drawings/drawing17.xml><?xml version="1.0" encoding="utf-8"?>
<c:userShapes xmlns:c="http://schemas.openxmlformats.org/drawingml/2006/chart">
  <cdr:relSizeAnchor xmlns:cdr="http://schemas.openxmlformats.org/drawingml/2006/chartDrawing">
    <cdr:from>
      <cdr:x>0</cdr:x>
      <cdr:y>0.30937</cdr:y>
    </cdr:from>
    <cdr:to>
      <cdr:x>1</cdr:x>
      <cdr:y>0.66211</cdr:y>
    </cdr:to>
    <cdr:sp macro="" textlink="">
      <cdr:nvSpPr>
        <cdr:cNvPr id="2" name="Text Placeholder 13">
          <a:extLst xmlns:a="http://schemas.openxmlformats.org/drawingml/2006/main">
            <a:ext uri="{FF2B5EF4-FFF2-40B4-BE49-F238E27FC236}">
              <a16:creationId xmlns:a16="http://schemas.microsoft.com/office/drawing/2014/main" id="{C487CCC0-D329-4C1F-A1CD-04930A23C5C3}"/>
            </a:ext>
          </a:extLst>
        </cdr:cNvPr>
        <cdr:cNvSpPr>
          <a:spLocks xmlns:a="http://schemas.openxmlformats.org/drawingml/2006/main" noGrp="1"/>
        </cdr:cNvSpPr>
      </cdr:nvSpPr>
      <cdr:spPr>
        <a:xfrm xmlns:a="http://schemas.openxmlformats.org/drawingml/2006/main">
          <a:off x="0" y="514705"/>
          <a:ext cx="1857375" cy="586854"/>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xmlns:a="http://schemas.openxmlformats.org/drawingml/2006/main">
          <a:r>
            <a:rPr lang="en-US" sz="2800" b="1" dirty="0"/>
            <a:t> 85%</a:t>
          </a:r>
        </a:p>
      </cdr:txBody>
    </cdr:sp>
  </cdr:relSizeAnchor>
</c:userShapes>
</file>

<file path=ppt/drawings/drawing18.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10%</a:t>
          </a:r>
        </a:p>
      </cdr:txBody>
    </cdr:sp>
  </cdr:relSizeAnchor>
</c:userShapes>
</file>

<file path=ppt/drawings/drawing19.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30%</a:t>
          </a:r>
        </a:p>
      </cdr:txBody>
    </cdr:sp>
  </cdr:relSizeAnchor>
</c:userShapes>
</file>

<file path=ppt/drawings/drawing2.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70%</a:t>
          </a:r>
        </a:p>
      </cdr:txBody>
    </cdr:sp>
  </cdr:relSizeAnchor>
</c:userShapes>
</file>

<file path=ppt/drawings/drawing20.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40%</a:t>
          </a:r>
        </a:p>
      </cdr:txBody>
    </cdr:sp>
  </cdr:relSizeAnchor>
</c:userShapes>
</file>

<file path=ppt/drawings/drawing21.xml><?xml version="1.0" encoding="utf-8"?>
<c:userShapes xmlns:c="http://schemas.openxmlformats.org/drawingml/2006/chart">
  <cdr:relSizeAnchor xmlns:cdr="http://schemas.openxmlformats.org/drawingml/2006/chartDrawing">
    <cdr:from>
      <cdr:x>0</cdr:x>
      <cdr:y>0.30937</cdr:y>
    </cdr:from>
    <cdr:to>
      <cdr:x>1</cdr:x>
      <cdr:y>0.66211</cdr:y>
    </cdr:to>
    <cdr:sp macro="" textlink="">
      <cdr:nvSpPr>
        <cdr:cNvPr id="2" name="Text Placeholder 13">
          <a:extLst xmlns:a="http://schemas.openxmlformats.org/drawingml/2006/main">
            <a:ext uri="{FF2B5EF4-FFF2-40B4-BE49-F238E27FC236}">
              <a16:creationId xmlns:a16="http://schemas.microsoft.com/office/drawing/2014/main" id="{C487CCC0-D329-4C1F-A1CD-04930A23C5C3}"/>
            </a:ext>
          </a:extLst>
        </cdr:cNvPr>
        <cdr:cNvSpPr>
          <a:spLocks xmlns:a="http://schemas.openxmlformats.org/drawingml/2006/main" noGrp="1"/>
        </cdr:cNvSpPr>
      </cdr:nvSpPr>
      <cdr:spPr>
        <a:xfrm xmlns:a="http://schemas.openxmlformats.org/drawingml/2006/main">
          <a:off x="0" y="514705"/>
          <a:ext cx="1857375" cy="586854"/>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xmlns:a="http://schemas.openxmlformats.org/drawingml/2006/main">
          <a:r>
            <a:rPr lang="en-US" sz="2800" b="1" dirty="0"/>
            <a:t> 98%</a:t>
          </a:r>
        </a:p>
      </cdr:txBody>
    </cdr:sp>
  </cdr:relSizeAnchor>
</c:userShapes>
</file>

<file path=ppt/drawings/drawing22.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80%</a:t>
          </a:r>
        </a:p>
      </cdr:txBody>
    </cdr:sp>
  </cdr:relSizeAnchor>
</c:userShapes>
</file>

<file path=ppt/drawings/drawing23.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98%</a:t>
          </a:r>
        </a:p>
      </cdr:txBody>
    </cdr:sp>
  </cdr:relSizeAnchor>
</c:userShapes>
</file>

<file path=ppt/drawings/drawing24.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98%</a:t>
          </a:r>
        </a:p>
      </cdr:txBody>
    </cdr:sp>
  </cdr:relSizeAnchor>
</c:userShapes>
</file>

<file path=ppt/drawings/drawing25.xml><?xml version="1.0" encoding="utf-8"?>
<c:userShapes xmlns:c="http://schemas.openxmlformats.org/drawingml/2006/chart">
  <cdr:relSizeAnchor xmlns:cdr="http://schemas.openxmlformats.org/drawingml/2006/chartDrawing">
    <cdr:from>
      <cdr:x>0</cdr:x>
      <cdr:y>0.30937</cdr:y>
    </cdr:from>
    <cdr:to>
      <cdr:x>1</cdr:x>
      <cdr:y>0.66211</cdr:y>
    </cdr:to>
    <cdr:sp macro="" textlink="">
      <cdr:nvSpPr>
        <cdr:cNvPr id="2" name="Text Placeholder 13">
          <a:extLst xmlns:a="http://schemas.openxmlformats.org/drawingml/2006/main">
            <a:ext uri="{FF2B5EF4-FFF2-40B4-BE49-F238E27FC236}">
              <a16:creationId xmlns:a16="http://schemas.microsoft.com/office/drawing/2014/main" id="{C487CCC0-D329-4C1F-A1CD-04930A23C5C3}"/>
            </a:ext>
          </a:extLst>
        </cdr:cNvPr>
        <cdr:cNvSpPr>
          <a:spLocks xmlns:a="http://schemas.openxmlformats.org/drawingml/2006/main" noGrp="1"/>
        </cdr:cNvSpPr>
      </cdr:nvSpPr>
      <cdr:spPr>
        <a:xfrm xmlns:a="http://schemas.openxmlformats.org/drawingml/2006/main">
          <a:off x="0" y="514705"/>
          <a:ext cx="1857375" cy="586854"/>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xmlns:a="http://schemas.openxmlformats.org/drawingml/2006/main">
          <a:r>
            <a:rPr lang="en-US" sz="2800" b="1" dirty="0"/>
            <a:t> 70%</a:t>
          </a:r>
        </a:p>
      </cdr:txBody>
    </cdr:sp>
  </cdr:relSizeAnchor>
</c:userShapes>
</file>

<file path=ppt/drawings/drawing26.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50%</a:t>
          </a:r>
        </a:p>
      </cdr:txBody>
    </cdr:sp>
  </cdr:relSizeAnchor>
</c:userShapes>
</file>

<file path=ppt/drawings/drawing27.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20%</a:t>
          </a:r>
        </a:p>
      </cdr:txBody>
    </cdr:sp>
  </cdr:relSizeAnchor>
</c:userShapes>
</file>

<file path=ppt/drawings/drawing28.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30%</a:t>
          </a:r>
        </a:p>
      </cdr:txBody>
    </cdr:sp>
  </cdr:relSizeAnchor>
</c:userShapes>
</file>

<file path=ppt/drawings/drawing29.xml><?xml version="1.0" encoding="utf-8"?>
<c:userShapes xmlns:c="http://schemas.openxmlformats.org/drawingml/2006/chart">
  <cdr:relSizeAnchor xmlns:cdr="http://schemas.openxmlformats.org/drawingml/2006/chartDrawing">
    <cdr:from>
      <cdr:x>0</cdr:x>
      <cdr:y>0.30937</cdr:y>
    </cdr:from>
    <cdr:to>
      <cdr:x>1</cdr:x>
      <cdr:y>0.66211</cdr:y>
    </cdr:to>
    <cdr:sp macro="" textlink="">
      <cdr:nvSpPr>
        <cdr:cNvPr id="2" name="Text Placeholder 13">
          <a:extLst xmlns:a="http://schemas.openxmlformats.org/drawingml/2006/main">
            <a:ext uri="{FF2B5EF4-FFF2-40B4-BE49-F238E27FC236}">
              <a16:creationId xmlns:a16="http://schemas.microsoft.com/office/drawing/2014/main" id="{C487CCC0-D329-4C1F-A1CD-04930A23C5C3}"/>
            </a:ext>
          </a:extLst>
        </cdr:cNvPr>
        <cdr:cNvSpPr>
          <a:spLocks xmlns:a="http://schemas.openxmlformats.org/drawingml/2006/main" noGrp="1"/>
        </cdr:cNvSpPr>
      </cdr:nvSpPr>
      <cdr:spPr>
        <a:xfrm xmlns:a="http://schemas.openxmlformats.org/drawingml/2006/main">
          <a:off x="0" y="514705"/>
          <a:ext cx="1857375" cy="586854"/>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xmlns:a="http://schemas.openxmlformats.org/drawingml/2006/main">
          <a:r>
            <a:rPr lang="en-US" sz="2800" b="1" dirty="0"/>
            <a:t> 100%</a:t>
          </a:r>
        </a:p>
      </cdr:txBody>
    </cdr:sp>
  </cdr:relSizeAnchor>
</c:userShapes>
</file>

<file path=ppt/drawings/drawing3.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30%</a:t>
          </a:r>
        </a:p>
      </cdr:txBody>
    </cdr:sp>
  </cdr:relSizeAnchor>
</c:userShapes>
</file>

<file path=ppt/drawings/drawing30.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90%</a:t>
          </a:r>
        </a:p>
      </cdr:txBody>
    </cdr:sp>
  </cdr:relSizeAnchor>
</c:userShapes>
</file>

<file path=ppt/drawings/drawing31.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90%</a:t>
          </a:r>
        </a:p>
      </cdr:txBody>
    </cdr:sp>
  </cdr:relSizeAnchor>
</c:userShapes>
</file>

<file path=ppt/drawings/drawing32.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95%</a:t>
          </a:r>
        </a:p>
      </cdr:txBody>
    </cdr:sp>
  </cdr:relSizeAnchor>
</c:userShapes>
</file>

<file path=ppt/drawings/drawing4.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40%</a:t>
          </a:r>
        </a:p>
      </cdr:txBody>
    </cdr:sp>
  </cdr:relSizeAnchor>
</c:userShapes>
</file>

<file path=ppt/drawings/drawing5.xml><?xml version="1.0" encoding="utf-8"?>
<c:userShapes xmlns:c="http://schemas.openxmlformats.org/drawingml/2006/chart">
  <cdr:relSizeAnchor xmlns:cdr="http://schemas.openxmlformats.org/drawingml/2006/chartDrawing">
    <cdr:from>
      <cdr:x>0</cdr:x>
      <cdr:y>0.30937</cdr:y>
    </cdr:from>
    <cdr:to>
      <cdr:x>1</cdr:x>
      <cdr:y>0.66211</cdr:y>
    </cdr:to>
    <cdr:sp macro="" textlink="">
      <cdr:nvSpPr>
        <cdr:cNvPr id="2" name="Text Placeholder 13">
          <a:extLst xmlns:a="http://schemas.openxmlformats.org/drawingml/2006/main">
            <a:ext uri="{FF2B5EF4-FFF2-40B4-BE49-F238E27FC236}">
              <a16:creationId xmlns:a16="http://schemas.microsoft.com/office/drawing/2014/main" id="{C487CCC0-D329-4C1F-A1CD-04930A23C5C3}"/>
            </a:ext>
          </a:extLst>
        </cdr:cNvPr>
        <cdr:cNvSpPr>
          <a:spLocks xmlns:a="http://schemas.openxmlformats.org/drawingml/2006/main" noGrp="1"/>
        </cdr:cNvSpPr>
      </cdr:nvSpPr>
      <cdr:spPr>
        <a:xfrm xmlns:a="http://schemas.openxmlformats.org/drawingml/2006/main">
          <a:off x="0" y="514705"/>
          <a:ext cx="1857375" cy="586854"/>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xmlns:a="http://schemas.openxmlformats.org/drawingml/2006/main">
          <a:r>
            <a:rPr lang="en-US" sz="2800" b="1" dirty="0"/>
            <a:t> 98%</a:t>
          </a:r>
        </a:p>
      </cdr:txBody>
    </cdr:sp>
  </cdr:relSizeAnchor>
</c:userShapes>
</file>

<file path=ppt/drawings/drawing6.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96%</a:t>
          </a:r>
        </a:p>
      </cdr:txBody>
    </cdr:sp>
  </cdr:relSizeAnchor>
</c:userShapes>
</file>

<file path=ppt/drawings/drawing7.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93%</a:t>
          </a:r>
        </a:p>
      </cdr:txBody>
    </cdr:sp>
  </cdr:relSizeAnchor>
</c:userShapes>
</file>

<file path=ppt/drawings/drawing8.xml><?xml version="1.0" encoding="utf-8"?>
<c:userShapes xmlns:c="http://schemas.openxmlformats.org/drawingml/2006/chart">
  <cdr:relSizeAnchor xmlns:cdr="http://schemas.openxmlformats.org/drawingml/2006/chartDrawing">
    <cdr:from>
      <cdr:x>0</cdr:x>
      <cdr:y>0.33991</cdr:y>
    </cdr:from>
    <cdr:to>
      <cdr:x>1</cdr:x>
      <cdr:y>0.64981</cdr:y>
    </cdr:to>
    <cdr:sp macro="" textlink="">
      <cdr:nvSpPr>
        <cdr:cNvPr id="2" name="Text Placeholder 13">
          <a:extLst xmlns:a="http://schemas.openxmlformats.org/drawingml/2006/main">
            <a:ext uri="{FF2B5EF4-FFF2-40B4-BE49-F238E27FC236}">
              <a16:creationId xmlns:a16="http://schemas.microsoft.com/office/drawing/2014/main" id="{3E0048D8-DAF8-009B-B3B7-053EDD40BDBA}"/>
            </a:ext>
          </a:extLst>
        </cdr:cNvPr>
        <cdr:cNvSpPr>
          <a:spLocks xmlns:a="http://schemas.openxmlformats.org/drawingml/2006/main" noGrp="1"/>
        </cdr:cNvSpPr>
      </cdr:nvSpPr>
      <cdr:spPr>
        <a:xfrm xmlns:a="http://schemas.openxmlformats.org/drawingml/2006/main">
          <a:off x="0" y="565505"/>
          <a:ext cx="1855787" cy="515582"/>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800" b="1" dirty="0"/>
            <a:t> 95%</a:t>
          </a:r>
        </a:p>
      </cdr:txBody>
    </cdr:sp>
  </cdr:relSizeAnchor>
</c:userShapes>
</file>

<file path=ppt/drawings/drawing9.xml><?xml version="1.0" encoding="utf-8"?>
<c:userShapes xmlns:c="http://schemas.openxmlformats.org/drawingml/2006/chart">
  <cdr:relSizeAnchor xmlns:cdr="http://schemas.openxmlformats.org/drawingml/2006/chartDrawing">
    <cdr:from>
      <cdr:x>0</cdr:x>
      <cdr:y>0.30937</cdr:y>
    </cdr:from>
    <cdr:to>
      <cdr:x>1</cdr:x>
      <cdr:y>0.66211</cdr:y>
    </cdr:to>
    <cdr:sp macro="" textlink="">
      <cdr:nvSpPr>
        <cdr:cNvPr id="2" name="Text Placeholder 13">
          <a:extLst xmlns:a="http://schemas.openxmlformats.org/drawingml/2006/main">
            <a:ext uri="{FF2B5EF4-FFF2-40B4-BE49-F238E27FC236}">
              <a16:creationId xmlns:a16="http://schemas.microsoft.com/office/drawing/2014/main" id="{C487CCC0-D329-4C1F-A1CD-04930A23C5C3}"/>
            </a:ext>
          </a:extLst>
        </cdr:cNvPr>
        <cdr:cNvSpPr>
          <a:spLocks xmlns:a="http://schemas.openxmlformats.org/drawingml/2006/main" noGrp="1"/>
        </cdr:cNvSpPr>
      </cdr:nvSpPr>
      <cdr:spPr>
        <a:xfrm xmlns:a="http://schemas.openxmlformats.org/drawingml/2006/main">
          <a:off x="0" y="514705"/>
          <a:ext cx="1857375" cy="586854"/>
        </a:xfrm>
        <a:prstGeom xmlns:a="http://schemas.openxmlformats.org/drawingml/2006/main" prst="rect">
          <a:avLst/>
        </a:prstGeom>
      </cdr:spPr>
      <cdr:txBody>
        <a:bodyPr xmlns:a="http://schemas.openxmlformats.org/drawingml/2006/main" vert="horz" lIns="0" tIns="45720" rIns="0" bIns="45720" rtlCol="0" anchor="b">
          <a:noAutofit/>
        </a:bodyPr>
        <a:lstStyle xmlns:a="http://schemas.openxmlformats.org/drawingml/2006/main">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xmlns:a="http://schemas.openxmlformats.org/drawingml/2006/main">
          <a:r>
            <a:rPr lang="en-US" sz="2800" b="1" dirty="0"/>
            <a:t> 60%</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9/7/2023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aACIzzoWlZ4ccVt8bA_H6kUjHLaNhuRU#scrollTo=vcus0JPa8Ruk" TargetMode="External"/><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chart" Target="../charts/chart12.xml"/><Relationship Id="rId4" Type="http://schemas.openxmlformats.org/officeDocument/2006/relationships/chart" Target="../charts/chart11.xml"/></Relationships>
</file>

<file path=ppt/slides/_rels/slide2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chart" Target="../charts/chart16.xml"/><Relationship Id="rId4" Type="http://schemas.openxmlformats.org/officeDocument/2006/relationships/chart" Target="../charts/char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145/2556288.2557243" TargetMode="External"/><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hyperlink" Target="https://doi.org/10.2196/27121" TargetMode="External"/><Relationship Id="rId4" Type="http://schemas.openxmlformats.org/officeDocument/2006/relationships/hyperlink" Target="https://doi.org/10.3390/IECB2022-11114"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chart" Target="../charts/chart20.xml"/><Relationship Id="rId4" Type="http://schemas.openxmlformats.org/officeDocument/2006/relationships/chart" Target="../charts/chart19.xml"/></Relationships>
</file>

<file path=ppt/slides/_rels/slide45.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chart" Target="../charts/chart24.xml"/><Relationship Id="rId4" Type="http://schemas.openxmlformats.org/officeDocument/2006/relationships/chart" Target="../charts/chart2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50.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chart" Target="../charts/chart28.xml"/><Relationship Id="rId4" Type="http://schemas.openxmlformats.org/officeDocument/2006/relationships/chart" Target="../charts/chart27.xml"/></Relationships>
</file>

<file path=ppt/slides/_rels/slide51.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chart" Target="../charts/chart32.xml"/><Relationship Id="rId4" Type="http://schemas.openxmlformats.org/officeDocument/2006/relationships/chart" Target="../charts/chart31.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78.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81.pn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chart" Target="../charts/chart4.xml"/><Relationship Id="rId4" Type="http://schemas.openxmlformats.org/officeDocument/2006/relationships/chart" Target="../charts/chart3.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95.jpg"/></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chart" Target="../charts/chart8.xml"/><Relationship Id="rId4" Type="http://schemas.openxmlformats.org/officeDocument/2006/relationships/chart" Target="../charts/char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sz="4400" dirty="0"/>
              <a:t>Dev relax</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428394"/>
            <a:ext cx="4941770" cy="396660"/>
          </a:xfrm>
        </p:spPr>
        <p:txBody>
          <a:bodyPr/>
          <a:lstStyle/>
          <a:p>
            <a:r>
              <a:rPr lang="en-US" dirty="0"/>
              <a:t>STRESS DETECTING AND RELIEVING APPLICATION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136525"/>
            <a:ext cx="5675704" cy="618732"/>
          </a:xfrm>
        </p:spPr>
        <p:txBody>
          <a:bodyPr>
            <a:normAutofit fontScale="90000"/>
          </a:bodyPr>
          <a:lstStyle/>
          <a:p>
            <a:r>
              <a:rPr lang="en-US" b="1" dirty="0"/>
              <a:t>Workflow of the component</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pic>
        <p:nvPicPr>
          <p:cNvPr id="5" name="Picture 4" descr="A diagram of a software company&#10;&#10;Description automatically generated with medium confidence">
            <a:extLst>
              <a:ext uri="{FF2B5EF4-FFF2-40B4-BE49-F238E27FC236}">
                <a16:creationId xmlns:a16="http://schemas.microsoft.com/office/drawing/2014/main" id="{9A7F2284-4F08-EFF4-CEB2-30E6E7A8C309}"/>
              </a:ext>
            </a:extLst>
          </p:cNvPr>
          <p:cNvPicPr>
            <a:picLocks noChangeAspect="1"/>
          </p:cNvPicPr>
          <p:nvPr/>
        </p:nvPicPr>
        <p:blipFill>
          <a:blip r:embed="rId3"/>
          <a:stretch>
            <a:fillRect/>
          </a:stretch>
        </p:blipFill>
        <p:spPr>
          <a:xfrm>
            <a:off x="1418295" y="755257"/>
            <a:ext cx="9355410" cy="5516492"/>
          </a:xfrm>
          <a:prstGeom prst="rect">
            <a:avLst/>
          </a:prstGeom>
        </p:spPr>
      </p:pic>
    </p:spTree>
    <p:extLst>
      <p:ext uri="{BB962C8B-B14F-4D97-AF65-F5344CB8AC3E}">
        <p14:creationId xmlns:p14="http://schemas.microsoft.com/office/powerpoint/2010/main" val="315196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6" name="Footer Placeholder 20">
            <a:extLst>
              <a:ext uri="{FF2B5EF4-FFF2-40B4-BE49-F238E27FC236}">
                <a16:creationId xmlns:a16="http://schemas.microsoft.com/office/drawing/2014/main" id="{A7B019D9-13E3-67ED-AE18-2B4189514F4A}"/>
              </a:ext>
            </a:extLst>
          </p:cNvPr>
          <p:cNvSpPr txBox="1">
            <a:spLocks/>
          </p:cNvSpPr>
          <p:nvPr/>
        </p:nvSpPr>
        <p:spPr>
          <a:xfrm>
            <a:off x="546930" y="1661610"/>
            <a:ext cx="10806870" cy="8540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t>The Keylogger program defines 2 functions. </a:t>
            </a:r>
          </a:p>
          <a:p>
            <a:pPr marL="742950" lvl="1" indent="-285750">
              <a:buFont typeface="Arial" panose="020B0604020202020204" pitchFamily="34" charset="0"/>
              <a:buChar char="•"/>
            </a:pPr>
            <a:r>
              <a:rPr lang="en-US" sz="1400" dirty="0"/>
              <a:t>One for </a:t>
            </a:r>
            <a:r>
              <a:rPr lang="en-US" sz="1400" b="1" dirty="0"/>
              <a:t>Realtime Keylogging</a:t>
            </a:r>
            <a:endParaRPr lang="en-US" sz="1400" dirty="0"/>
          </a:p>
          <a:p>
            <a:pPr marL="742950" lvl="1" indent="-285750">
              <a:buFont typeface="Arial" panose="020B0604020202020204" pitchFamily="34" charset="0"/>
              <a:buChar char="•"/>
            </a:pPr>
            <a:r>
              <a:rPr lang="en-US" sz="1400" dirty="0"/>
              <a:t>The other one is for </a:t>
            </a:r>
            <a:r>
              <a:rPr lang="en-US" sz="1400" b="1" dirty="0"/>
              <a:t>On-demand Keylogging</a:t>
            </a:r>
          </a:p>
        </p:txBody>
      </p:sp>
      <p:sp>
        <p:nvSpPr>
          <p:cNvPr id="7" name="Footer Placeholder 20">
            <a:extLst>
              <a:ext uri="{FF2B5EF4-FFF2-40B4-BE49-F238E27FC236}">
                <a16:creationId xmlns:a16="http://schemas.microsoft.com/office/drawing/2014/main" id="{6251F532-6D66-56CA-4FD8-9711EE31B87D}"/>
              </a:ext>
            </a:extLst>
          </p:cNvPr>
          <p:cNvSpPr txBox="1">
            <a:spLocks/>
          </p:cNvSpPr>
          <p:nvPr/>
        </p:nvSpPr>
        <p:spPr>
          <a:xfrm>
            <a:off x="546930" y="1235070"/>
            <a:ext cx="10806870"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t>The </a:t>
            </a:r>
            <a:r>
              <a:rPr lang="en-US" sz="1400" dirty="0">
                <a:hlinkClick r:id="rId3"/>
              </a:rPr>
              <a:t>Random Forest model </a:t>
            </a:r>
            <a:r>
              <a:rPr lang="en-US" sz="1400" dirty="0"/>
              <a:t>is trained and is hosted in the Flask server.</a:t>
            </a:r>
          </a:p>
        </p:txBody>
      </p:sp>
      <p:pic>
        <p:nvPicPr>
          <p:cNvPr id="25" name="Content Placeholder 24" descr="A screen shot of a computer program&#10;&#10;Description automatically generated">
            <a:extLst>
              <a:ext uri="{FF2B5EF4-FFF2-40B4-BE49-F238E27FC236}">
                <a16:creationId xmlns:a16="http://schemas.microsoft.com/office/drawing/2014/main" id="{DACDC250-4FF6-57C7-1386-4B2899038875}"/>
              </a:ext>
            </a:extLst>
          </p:cNvPr>
          <p:cNvPicPr>
            <a:picLocks noGrp="1" noChangeAspect="1"/>
          </p:cNvPicPr>
          <p:nvPr>
            <p:ph sz="quarter" idx="21"/>
          </p:nvPr>
        </p:nvPicPr>
        <p:blipFill>
          <a:blip r:embed="rId4"/>
          <a:stretch>
            <a:fillRect/>
          </a:stretch>
        </p:blipFill>
        <p:spPr>
          <a:xfrm>
            <a:off x="3804977" y="2586372"/>
            <a:ext cx="4732300" cy="3036558"/>
          </a:xfrm>
        </p:spPr>
      </p:pic>
      <p:sp>
        <p:nvSpPr>
          <p:cNvPr id="28" name="Footer Placeholder 20">
            <a:extLst>
              <a:ext uri="{FF2B5EF4-FFF2-40B4-BE49-F238E27FC236}">
                <a16:creationId xmlns:a16="http://schemas.microsoft.com/office/drawing/2014/main" id="{E1482607-86F3-F3A8-9072-5D9369E78EA8}"/>
              </a:ext>
            </a:extLst>
          </p:cNvPr>
          <p:cNvSpPr txBox="1">
            <a:spLocks/>
          </p:cNvSpPr>
          <p:nvPr/>
        </p:nvSpPr>
        <p:spPr>
          <a:xfrm>
            <a:off x="546930" y="5843554"/>
            <a:ext cx="10818190"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t>The Keylogger program is triggered in the flask server along with the ML model.</a:t>
            </a:r>
          </a:p>
        </p:txBody>
      </p:sp>
    </p:spTree>
    <p:extLst>
      <p:ext uri="{BB962C8B-B14F-4D97-AF65-F5344CB8AC3E}">
        <p14:creationId xmlns:p14="http://schemas.microsoft.com/office/powerpoint/2010/main" val="91689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4" name="Footer Placeholder 20">
            <a:extLst>
              <a:ext uri="{FF2B5EF4-FFF2-40B4-BE49-F238E27FC236}">
                <a16:creationId xmlns:a16="http://schemas.microsoft.com/office/drawing/2014/main" id="{4F445D33-2C81-0860-A4DA-E3191F6209C0}"/>
              </a:ext>
            </a:extLst>
          </p:cNvPr>
          <p:cNvSpPr txBox="1">
            <a:spLocks/>
          </p:cNvSpPr>
          <p:nvPr/>
        </p:nvSpPr>
        <p:spPr>
          <a:xfrm>
            <a:off x="569301" y="1059043"/>
            <a:ext cx="10818190"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t>The program saves each </a:t>
            </a:r>
            <a:r>
              <a:rPr lang="en-US" sz="1400" b="1" dirty="0"/>
              <a:t>20 minute session keystroke data to a CSV file </a:t>
            </a:r>
            <a:r>
              <a:rPr lang="en-US" sz="1400" dirty="0"/>
              <a:t>and sends to the ML model hosted in the server.</a:t>
            </a:r>
          </a:p>
        </p:txBody>
      </p:sp>
      <p:pic>
        <p:nvPicPr>
          <p:cNvPr id="11" name="Content Placeholder 10" descr="A screen shot of a computer program&#10;&#10;Description automatically generated">
            <a:extLst>
              <a:ext uri="{FF2B5EF4-FFF2-40B4-BE49-F238E27FC236}">
                <a16:creationId xmlns:a16="http://schemas.microsoft.com/office/drawing/2014/main" id="{901AFAD4-41EF-330F-A05E-7C0DAF0FD57E}"/>
              </a:ext>
            </a:extLst>
          </p:cNvPr>
          <p:cNvPicPr>
            <a:picLocks noGrp="1" noChangeAspect="1"/>
          </p:cNvPicPr>
          <p:nvPr>
            <p:ph sz="quarter" idx="21"/>
          </p:nvPr>
        </p:nvPicPr>
        <p:blipFill>
          <a:blip r:embed="rId3"/>
          <a:stretch>
            <a:fillRect/>
          </a:stretch>
        </p:blipFill>
        <p:spPr>
          <a:xfrm>
            <a:off x="2003804" y="1519595"/>
            <a:ext cx="7949184" cy="4754989"/>
          </a:xfrm>
        </p:spPr>
      </p:pic>
    </p:spTree>
    <p:extLst>
      <p:ext uri="{BB962C8B-B14F-4D97-AF65-F5344CB8AC3E}">
        <p14:creationId xmlns:p14="http://schemas.microsoft.com/office/powerpoint/2010/main" val="311238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6" name="Footer Placeholder 20">
            <a:extLst>
              <a:ext uri="{FF2B5EF4-FFF2-40B4-BE49-F238E27FC236}">
                <a16:creationId xmlns:a16="http://schemas.microsoft.com/office/drawing/2014/main" id="{B9A43731-5CFC-4519-BC7F-29C2940EF74A}"/>
              </a:ext>
            </a:extLst>
          </p:cNvPr>
          <p:cNvSpPr txBox="1">
            <a:spLocks/>
          </p:cNvSpPr>
          <p:nvPr/>
        </p:nvSpPr>
        <p:spPr>
          <a:xfrm>
            <a:off x="838076" y="1011289"/>
            <a:ext cx="10665076"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t>The </a:t>
            </a:r>
            <a:r>
              <a:rPr lang="en-US" sz="1400" b="1" dirty="0"/>
              <a:t>ML model will acquire the CSV file </a:t>
            </a:r>
            <a:r>
              <a:rPr lang="en-US" sz="1400" dirty="0"/>
              <a:t>and analyze data and </a:t>
            </a:r>
            <a:r>
              <a:rPr lang="en-US" sz="1400" b="1" dirty="0"/>
              <a:t>predict the stress level </a:t>
            </a:r>
            <a:r>
              <a:rPr lang="en-US" sz="1400" dirty="0"/>
              <a:t>based on that data.</a:t>
            </a:r>
          </a:p>
        </p:txBody>
      </p:sp>
      <p:sp>
        <p:nvSpPr>
          <p:cNvPr id="7" name="Footer Placeholder 20">
            <a:extLst>
              <a:ext uri="{FF2B5EF4-FFF2-40B4-BE49-F238E27FC236}">
                <a16:creationId xmlns:a16="http://schemas.microsoft.com/office/drawing/2014/main" id="{9B34C42E-2794-117C-285A-B47A1C5E3C6E}"/>
              </a:ext>
            </a:extLst>
          </p:cNvPr>
          <p:cNvSpPr txBox="1">
            <a:spLocks/>
          </p:cNvSpPr>
          <p:nvPr/>
        </p:nvSpPr>
        <p:spPr>
          <a:xfrm>
            <a:off x="838076" y="1281277"/>
            <a:ext cx="6842884"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t>The prediction will sent to the Application.</a:t>
            </a:r>
          </a:p>
        </p:txBody>
      </p:sp>
      <p:pic>
        <p:nvPicPr>
          <p:cNvPr id="8" name="Content Placeholder 29" descr="A screen shot of a computer program&#10;&#10;Description automatically generated">
            <a:extLst>
              <a:ext uri="{FF2B5EF4-FFF2-40B4-BE49-F238E27FC236}">
                <a16:creationId xmlns:a16="http://schemas.microsoft.com/office/drawing/2014/main" id="{C67D8875-E7B7-49FE-A58D-EF8375E5DE90}"/>
              </a:ext>
            </a:extLst>
          </p:cNvPr>
          <p:cNvPicPr>
            <a:picLocks noGrp="1" noChangeAspect="1"/>
          </p:cNvPicPr>
          <p:nvPr>
            <p:ph sz="quarter" idx="21"/>
          </p:nvPr>
        </p:nvPicPr>
        <p:blipFill>
          <a:blip r:embed="rId3"/>
          <a:stretch>
            <a:fillRect/>
          </a:stretch>
        </p:blipFill>
        <p:spPr>
          <a:xfrm>
            <a:off x="2510050" y="1707817"/>
            <a:ext cx="7157440" cy="4628307"/>
          </a:xfrm>
        </p:spPr>
      </p:pic>
    </p:spTree>
    <p:extLst>
      <p:ext uri="{BB962C8B-B14F-4D97-AF65-F5344CB8AC3E}">
        <p14:creationId xmlns:p14="http://schemas.microsoft.com/office/powerpoint/2010/main" val="356477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3" name="Footer Placeholder 20">
            <a:extLst>
              <a:ext uri="{FF2B5EF4-FFF2-40B4-BE49-F238E27FC236}">
                <a16:creationId xmlns:a16="http://schemas.microsoft.com/office/drawing/2014/main" id="{F374FF37-D66F-644E-DFB1-1741F3127808}"/>
              </a:ext>
            </a:extLst>
          </p:cNvPr>
          <p:cNvSpPr txBox="1">
            <a:spLocks/>
          </p:cNvSpPr>
          <p:nvPr/>
        </p:nvSpPr>
        <p:spPr>
          <a:xfrm>
            <a:off x="711560" y="885657"/>
            <a:ext cx="10181991" cy="947792"/>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t>The prediction result will be </a:t>
            </a:r>
            <a:r>
              <a:rPr lang="en-US" sz="1400" b="1" dirty="0"/>
              <a:t>aggregated</a:t>
            </a:r>
            <a:r>
              <a:rPr lang="en-US" sz="1400" dirty="0"/>
              <a:t> with the other 2 component prediction results (</a:t>
            </a:r>
            <a:r>
              <a:rPr lang="en-US" sz="1400" b="1" dirty="0"/>
              <a:t>HRV based stress detection component and the Facial Dynamics based Emotion Detection component</a:t>
            </a:r>
            <a:r>
              <a:rPr lang="en-US" sz="1400" dirty="0"/>
              <a:t>) that were generated during the </a:t>
            </a:r>
            <a:r>
              <a:rPr lang="en-US" sz="1400" b="1" dirty="0"/>
              <a:t>same 20 minute session </a:t>
            </a:r>
            <a:r>
              <a:rPr lang="en-US" sz="1400" dirty="0"/>
              <a:t>and output a </a:t>
            </a:r>
            <a:r>
              <a:rPr lang="en-US" sz="1400" b="1" dirty="0"/>
              <a:t>Aggregated Stress Level. </a:t>
            </a:r>
            <a:r>
              <a:rPr lang="en-US" sz="1400" b="1" dirty="0">
                <a:solidFill>
                  <a:srgbClr val="FF0000"/>
                </a:solidFill>
              </a:rPr>
              <a:t>The Hypothesis for this will be explained in the later slides</a:t>
            </a:r>
          </a:p>
        </p:txBody>
      </p:sp>
      <p:pic>
        <p:nvPicPr>
          <p:cNvPr id="11" name="Content Placeholder 10" descr="A screen shot of a computer program&#10;&#10;Description automatically generated">
            <a:extLst>
              <a:ext uri="{FF2B5EF4-FFF2-40B4-BE49-F238E27FC236}">
                <a16:creationId xmlns:a16="http://schemas.microsoft.com/office/drawing/2014/main" id="{CB4C529B-4CB9-F2E2-CEDA-F28B80071A24}"/>
              </a:ext>
            </a:extLst>
          </p:cNvPr>
          <p:cNvPicPr>
            <a:picLocks noGrp="1" noChangeAspect="1"/>
          </p:cNvPicPr>
          <p:nvPr>
            <p:ph sz="quarter" idx="21"/>
          </p:nvPr>
        </p:nvPicPr>
        <p:blipFill rotWithShape="1">
          <a:blip r:embed="rId3"/>
          <a:srcRect r="6802" b="21909"/>
          <a:stretch/>
        </p:blipFill>
        <p:spPr>
          <a:xfrm>
            <a:off x="345395" y="1905356"/>
            <a:ext cx="5368020" cy="4362576"/>
          </a:xfrm>
        </p:spPr>
      </p:pic>
      <p:pic>
        <p:nvPicPr>
          <p:cNvPr id="13" name="Picture 12" descr="A computer screen shot of a program&#10;&#10;Description automatically generated">
            <a:extLst>
              <a:ext uri="{FF2B5EF4-FFF2-40B4-BE49-F238E27FC236}">
                <a16:creationId xmlns:a16="http://schemas.microsoft.com/office/drawing/2014/main" id="{CF3D0183-0D5A-1ADD-4096-26E3954917F1}"/>
              </a:ext>
            </a:extLst>
          </p:cNvPr>
          <p:cNvPicPr>
            <a:picLocks noChangeAspect="1"/>
          </p:cNvPicPr>
          <p:nvPr/>
        </p:nvPicPr>
        <p:blipFill>
          <a:blip r:embed="rId4"/>
          <a:stretch>
            <a:fillRect/>
          </a:stretch>
        </p:blipFill>
        <p:spPr>
          <a:xfrm>
            <a:off x="5949667" y="1905356"/>
            <a:ext cx="5675705" cy="4362576"/>
          </a:xfrm>
          <a:prstGeom prst="rect">
            <a:avLst/>
          </a:prstGeom>
        </p:spPr>
      </p:pic>
    </p:spTree>
    <p:extLst>
      <p:ext uri="{BB962C8B-B14F-4D97-AF65-F5344CB8AC3E}">
        <p14:creationId xmlns:p14="http://schemas.microsoft.com/office/powerpoint/2010/main" val="350011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pic>
        <p:nvPicPr>
          <p:cNvPr id="11" name="Content Placeholder 10" descr="A screenshot of a computer program&#10;&#10;Description automatically generated">
            <a:extLst>
              <a:ext uri="{FF2B5EF4-FFF2-40B4-BE49-F238E27FC236}">
                <a16:creationId xmlns:a16="http://schemas.microsoft.com/office/drawing/2014/main" id="{9FBA9F33-681F-51BA-9909-9068DECC850C}"/>
              </a:ext>
            </a:extLst>
          </p:cNvPr>
          <p:cNvPicPr>
            <a:picLocks noGrp="1" noChangeAspect="1"/>
          </p:cNvPicPr>
          <p:nvPr>
            <p:ph sz="quarter" idx="21"/>
          </p:nvPr>
        </p:nvPicPr>
        <p:blipFill rotWithShape="1">
          <a:blip r:embed="rId3"/>
          <a:srcRect b="12528"/>
          <a:stretch/>
        </p:blipFill>
        <p:spPr>
          <a:xfrm>
            <a:off x="3213512" y="1652754"/>
            <a:ext cx="5764976" cy="4803416"/>
          </a:xfrm>
        </p:spPr>
      </p:pic>
      <p:sp>
        <p:nvSpPr>
          <p:cNvPr id="5" name="Footer Placeholder 20">
            <a:extLst>
              <a:ext uri="{FF2B5EF4-FFF2-40B4-BE49-F238E27FC236}">
                <a16:creationId xmlns:a16="http://schemas.microsoft.com/office/drawing/2014/main" id="{8C127992-562E-86F7-2E5F-27E984BBE423}"/>
              </a:ext>
            </a:extLst>
          </p:cNvPr>
          <p:cNvSpPr txBox="1">
            <a:spLocks/>
          </p:cNvSpPr>
          <p:nvPr/>
        </p:nvSpPr>
        <p:spPr>
          <a:xfrm>
            <a:off x="659507" y="988576"/>
            <a:ext cx="11023240" cy="55500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400" b="1" dirty="0"/>
              <a:t>The Aggregated stress level </a:t>
            </a:r>
            <a:r>
              <a:rPr lang="en-US" sz="1400" dirty="0"/>
              <a:t>will then be sent back to the Flask server. Then the CSV file that was used to predict the stress level will be updated with the Aggregated Stress Level making the CSV file ready for the model retraining.</a:t>
            </a:r>
            <a:r>
              <a:rPr lang="en-US" sz="1400" b="1" dirty="0"/>
              <a:t> </a:t>
            </a:r>
            <a:endParaRPr lang="en-US" sz="1400" dirty="0"/>
          </a:p>
        </p:txBody>
      </p:sp>
    </p:spTree>
    <p:extLst>
      <p:ext uri="{BB962C8B-B14F-4D97-AF65-F5344CB8AC3E}">
        <p14:creationId xmlns:p14="http://schemas.microsoft.com/office/powerpoint/2010/main" val="1681073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9"/>
            <a:ext cx="10181991" cy="82775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400" b="1" dirty="0"/>
              <a:t>A scheduled job will run every 24 hours to retrain the current model</a:t>
            </a:r>
            <a:r>
              <a:rPr lang="en-US" sz="1400" dirty="0"/>
              <a:t>. Then the pretrained model accuracy and the newly retrained model accuracy will be compared</a:t>
            </a:r>
            <a:r>
              <a:rPr lang="en-US" sz="1400" b="1" dirty="0"/>
              <a:t>. </a:t>
            </a:r>
          </a:p>
          <a:p>
            <a:pPr marL="285750" indent="-285750" algn="just">
              <a:buFont typeface="Arial" panose="020B0604020202020204" pitchFamily="34" charset="0"/>
              <a:buChar char="•"/>
            </a:pPr>
            <a:r>
              <a:rPr lang="en-US" sz="1400" b="1" dirty="0"/>
              <a:t>The new model will be assigned as the base model if the accuracy is equal or greater than the previous model. Else the previous model will continue as the base model until the next re-training session.</a:t>
            </a:r>
          </a:p>
        </p:txBody>
      </p:sp>
      <p:pic>
        <p:nvPicPr>
          <p:cNvPr id="11" name="Picture 10" descr="A screen shot of a computer program&#10;&#10;Description automatically generated">
            <a:extLst>
              <a:ext uri="{FF2B5EF4-FFF2-40B4-BE49-F238E27FC236}">
                <a16:creationId xmlns:a16="http://schemas.microsoft.com/office/drawing/2014/main" id="{E4214710-EC15-53E3-FA2D-7451E9DAC064}"/>
              </a:ext>
            </a:extLst>
          </p:cNvPr>
          <p:cNvPicPr>
            <a:picLocks noChangeAspect="1"/>
          </p:cNvPicPr>
          <p:nvPr/>
        </p:nvPicPr>
        <p:blipFill>
          <a:blip r:embed="rId3"/>
          <a:stretch>
            <a:fillRect/>
          </a:stretch>
        </p:blipFill>
        <p:spPr>
          <a:xfrm>
            <a:off x="949903" y="2116324"/>
            <a:ext cx="7237974" cy="4149674"/>
          </a:xfrm>
          <a:prstGeom prst="rect">
            <a:avLst/>
          </a:prstGeom>
        </p:spPr>
      </p:pic>
      <p:pic>
        <p:nvPicPr>
          <p:cNvPr id="13" name="Picture 12" descr="A screen shot of a computer program&#10;&#10;Description automatically generated">
            <a:extLst>
              <a:ext uri="{FF2B5EF4-FFF2-40B4-BE49-F238E27FC236}">
                <a16:creationId xmlns:a16="http://schemas.microsoft.com/office/drawing/2014/main" id="{D0A75D0B-EDD1-5850-ECA2-1E637DC9DE02}"/>
              </a:ext>
            </a:extLst>
          </p:cNvPr>
          <p:cNvPicPr>
            <a:picLocks noChangeAspect="1"/>
          </p:cNvPicPr>
          <p:nvPr/>
        </p:nvPicPr>
        <p:blipFill rotWithShape="1">
          <a:blip r:embed="rId4"/>
          <a:srcRect r="19101"/>
          <a:stretch/>
        </p:blipFill>
        <p:spPr>
          <a:xfrm>
            <a:off x="8385107" y="2116324"/>
            <a:ext cx="3532570" cy="1981372"/>
          </a:xfrm>
          <a:prstGeom prst="rect">
            <a:avLst/>
          </a:prstGeom>
        </p:spPr>
      </p:pic>
    </p:spTree>
    <p:extLst>
      <p:ext uri="{BB962C8B-B14F-4D97-AF65-F5344CB8AC3E}">
        <p14:creationId xmlns:p14="http://schemas.microsoft.com/office/powerpoint/2010/main" val="414839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Results and discussion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7" name="Footer Placeholder 20">
            <a:extLst>
              <a:ext uri="{FF2B5EF4-FFF2-40B4-BE49-F238E27FC236}">
                <a16:creationId xmlns:a16="http://schemas.microsoft.com/office/drawing/2014/main" id="{025122D4-E206-6D5C-2BE6-C1228833F286}"/>
              </a:ext>
            </a:extLst>
          </p:cNvPr>
          <p:cNvSpPr txBox="1">
            <a:spLocks/>
          </p:cNvSpPr>
          <p:nvPr/>
        </p:nvSpPr>
        <p:spPr>
          <a:xfrm>
            <a:off x="4017265" y="798019"/>
            <a:ext cx="4285488"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RANDOM FOREST MODEL WITHOUT OVERSAMPLING</a:t>
            </a:r>
          </a:p>
        </p:txBody>
      </p:sp>
      <p:pic>
        <p:nvPicPr>
          <p:cNvPr id="10" name="Picture 9" descr="A screenshot of a computer program&#10;&#10;Description automatically generated">
            <a:extLst>
              <a:ext uri="{FF2B5EF4-FFF2-40B4-BE49-F238E27FC236}">
                <a16:creationId xmlns:a16="http://schemas.microsoft.com/office/drawing/2014/main" id="{675F8D6C-1000-2C7F-C664-29B55B4C9CAF}"/>
              </a:ext>
            </a:extLst>
          </p:cNvPr>
          <p:cNvPicPr>
            <a:picLocks noChangeAspect="1"/>
          </p:cNvPicPr>
          <p:nvPr/>
        </p:nvPicPr>
        <p:blipFill rotWithShape="1">
          <a:blip r:embed="rId3"/>
          <a:srcRect r="21295" b="72968"/>
          <a:stretch/>
        </p:blipFill>
        <p:spPr>
          <a:xfrm>
            <a:off x="1402082" y="4539198"/>
            <a:ext cx="4413007" cy="1853852"/>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D16BEF17-BDA1-5AC3-45F8-1F5FC5658C4E}"/>
              </a:ext>
            </a:extLst>
          </p:cNvPr>
          <p:cNvPicPr>
            <a:picLocks noChangeAspect="1"/>
          </p:cNvPicPr>
          <p:nvPr/>
        </p:nvPicPr>
        <p:blipFill rotWithShape="1">
          <a:blip r:embed="rId3"/>
          <a:srcRect l="727" t="26578" r="9573"/>
          <a:stretch/>
        </p:blipFill>
        <p:spPr>
          <a:xfrm>
            <a:off x="6199136" y="1232393"/>
            <a:ext cx="5154664" cy="5160657"/>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1FB42CA7-535C-2FE2-C91D-5ADD6FC025AE}"/>
              </a:ext>
            </a:extLst>
          </p:cNvPr>
          <p:cNvPicPr>
            <a:picLocks noChangeAspect="1"/>
          </p:cNvPicPr>
          <p:nvPr/>
        </p:nvPicPr>
        <p:blipFill rotWithShape="1">
          <a:blip r:embed="rId4"/>
          <a:srcRect t="9720"/>
          <a:stretch/>
        </p:blipFill>
        <p:spPr>
          <a:xfrm>
            <a:off x="1377137" y="1232393"/>
            <a:ext cx="4472113" cy="3238393"/>
          </a:xfrm>
          <a:prstGeom prst="rect">
            <a:avLst/>
          </a:prstGeom>
        </p:spPr>
      </p:pic>
      <p:sp>
        <p:nvSpPr>
          <p:cNvPr id="12" name="Rectangle 11">
            <a:extLst>
              <a:ext uri="{FF2B5EF4-FFF2-40B4-BE49-F238E27FC236}">
                <a16:creationId xmlns:a16="http://schemas.microsoft.com/office/drawing/2014/main" id="{2A6EC195-3152-94D3-D690-469A97B47E37}"/>
              </a:ext>
            </a:extLst>
          </p:cNvPr>
          <p:cNvSpPr/>
          <p:nvPr/>
        </p:nvSpPr>
        <p:spPr>
          <a:xfrm>
            <a:off x="1645921" y="3845953"/>
            <a:ext cx="2231136" cy="594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43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Results and discussion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8" name="Footer Placeholder 20">
            <a:extLst>
              <a:ext uri="{FF2B5EF4-FFF2-40B4-BE49-F238E27FC236}">
                <a16:creationId xmlns:a16="http://schemas.microsoft.com/office/drawing/2014/main" id="{2D769E7A-1A8D-323C-B9F1-670C2EB162AB}"/>
              </a:ext>
            </a:extLst>
          </p:cNvPr>
          <p:cNvSpPr txBox="1">
            <a:spLocks/>
          </p:cNvSpPr>
          <p:nvPr/>
        </p:nvSpPr>
        <p:spPr>
          <a:xfrm>
            <a:off x="4211263" y="798019"/>
            <a:ext cx="4285488"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RANDOM FOREST MODEL AFTER OVERSAMPLING</a:t>
            </a:r>
          </a:p>
        </p:txBody>
      </p:sp>
      <p:pic>
        <p:nvPicPr>
          <p:cNvPr id="13" name="Picture 12" descr="A screenshot of a computer program&#10;&#10;Description automatically generated">
            <a:extLst>
              <a:ext uri="{FF2B5EF4-FFF2-40B4-BE49-F238E27FC236}">
                <a16:creationId xmlns:a16="http://schemas.microsoft.com/office/drawing/2014/main" id="{754203F7-C0D8-A78F-F5D5-99C4B1459713}"/>
              </a:ext>
            </a:extLst>
          </p:cNvPr>
          <p:cNvPicPr>
            <a:picLocks noChangeAspect="1"/>
          </p:cNvPicPr>
          <p:nvPr/>
        </p:nvPicPr>
        <p:blipFill>
          <a:blip r:embed="rId3"/>
          <a:stretch>
            <a:fillRect/>
          </a:stretch>
        </p:blipFill>
        <p:spPr>
          <a:xfrm>
            <a:off x="1456730" y="1258169"/>
            <a:ext cx="4332331" cy="3221137"/>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AD233ADC-F646-39A5-4A78-C9C4B053A5DF}"/>
              </a:ext>
            </a:extLst>
          </p:cNvPr>
          <p:cNvPicPr>
            <a:picLocks noChangeAspect="1"/>
          </p:cNvPicPr>
          <p:nvPr/>
        </p:nvPicPr>
        <p:blipFill rotWithShape="1">
          <a:blip r:embed="rId4"/>
          <a:srcRect l="809" r="23076" b="73290"/>
          <a:stretch/>
        </p:blipFill>
        <p:spPr>
          <a:xfrm>
            <a:off x="1456730" y="4493561"/>
            <a:ext cx="4356801" cy="1882034"/>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497DF212-3EB1-FE5E-4B97-B64636B014B3}"/>
              </a:ext>
            </a:extLst>
          </p:cNvPr>
          <p:cNvPicPr>
            <a:picLocks noChangeAspect="1"/>
          </p:cNvPicPr>
          <p:nvPr/>
        </p:nvPicPr>
        <p:blipFill rotWithShape="1">
          <a:blip r:embed="rId4"/>
          <a:srcRect l="1635" t="27911" r="8200"/>
          <a:stretch/>
        </p:blipFill>
        <p:spPr>
          <a:xfrm>
            <a:off x="6354007" y="1253024"/>
            <a:ext cx="5212079" cy="5129850"/>
          </a:xfrm>
          <a:prstGeom prst="rect">
            <a:avLst/>
          </a:prstGeom>
        </p:spPr>
      </p:pic>
      <p:sp>
        <p:nvSpPr>
          <p:cNvPr id="18" name="Rectangle 17">
            <a:extLst>
              <a:ext uri="{FF2B5EF4-FFF2-40B4-BE49-F238E27FC236}">
                <a16:creationId xmlns:a16="http://schemas.microsoft.com/office/drawing/2014/main" id="{9BEC9293-2C75-C9D5-7015-58959D2BC339}"/>
              </a:ext>
            </a:extLst>
          </p:cNvPr>
          <p:cNvSpPr/>
          <p:nvPr/>
        </p:nvSpPr>
        <p:spPr>
          <a:xfrm>
            <a:off x="1798320" y="3870960"/>
            <a:ext cx="2231136" cy="594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23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Results and discussion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3" name="Footer Placeholder 20">
            <a:extLst>
              <a:ext uri="{FF2B5EF4-FFF2-40B4-BE49-F238E27FC236}">
                <a16:creationId xmlns:a16="http://schemas.microsoft.com/office/drawing/2014/main" id="{007B2248-36B3-52E0-9B97-E91DA4DDAEAF}"/>
              </a:ext>
            </a:extLst>
          </p:cNvPr>
          <p:cNvSpPr txBox="1">
            <a:spLocks/>
          </p:cNvSpPr>
          <p:nvPr/>
        </p:nvSpPr>
        <p:spPr>
          <a:xfrm>
            <a:off x="833478" y="881842"/>
            <a:ext cx="10340490" cy="42654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INCREMENTAL HANDLER RESULTS</a:t>
            </a:r>
          </a:p>
        </p:txBody>
      </p:sp>
      <p:pic>
        <p:nvPicPr>
          <p:cNvPr id="18" name="Picture 17" descr="A screenshot of a computer program&#10;&#10;Description automatically generated">
            <a:extLst>
              <a:ext uri="{FF2B5EF4-FFF2-40B4-BE49-F238E27FC236}">
                <a16:creationId xmlns:a16="http://schemas.microsoft.com/office/drawing/2014/main" id="{6A5F1B5C-FF14-BFF3-8742-35BB18800CA0}"/>
              </a:ext>
            </a:extLst>
          </p:cNvPr>
          <p:cNvPicPr>
            <a:picLocks noChangeAspect="1"/>
          </p:cNvPicPr>
          <p:nvPr/>
        </p:nvPicPr>
        <p:blipFill>
          <a:blip r:embed="rId3"/>
          <a:stretch>
            <a:fillRect/>
          </a:stretch>
        </p:blipFill>
        <p:spPr>
          <a:xfrm>
            <a:off x="1556484" y="1206642"/>
            <a:ext cx="9079029" cy="5203693"/>
          </a:xfrm>
          <a:prstGeom prst="rect">
            <a:avLst/>
          </a:prstGeom>
        </p:spPr>
      </p:pic>
      <p:sp>
        <p:nvSpPr>
          <p:cNvPr id="8" name="Rectangle 7">
            <a:extLst>
              <a:ext uri="{FF2B5EF4-FFF2-40B4-BE49-F238E27FC236}">
                <a16:creationId xmlns:a16="http://schemas.microsoft.com/office/drawing/2014/main" id="{1DB686EA-5860-4AA7-9635-BF271C11BD8C}"/>
              </a:ext>
            </a:extLst>
          </p:cNvPr>
          <p:cNvSpPr/>
          <p:nvPr/>
        </p:nvSpPr>
        <p:spPr>
          <a:xfrm>
            <a:off x="1615440" y="5718048"/>
            <a:ext cx="3346704" cy="671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231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23" name="Title 22">
            <a:extLst>
              <a:ext uri="{FF2B5EF4-FFF2-40B4-BE49-F238E27FC236}">
                <a16:creationId xmlns:a16="http://schemas.microsoft.com/office/drawing/2014/main" id="{28008D14-4033-FC32-E6AD-140725B4CF43}"/>
              </a:ext>
            </a:extLst>
          </p:cNvPr>
          <p:cNvSpPr>
            <a:spLocks noGrp="1"/>
          </p:cNvSpPr>
          <p:nvPr>
            <p:ph type="title"/>
          </p:nvPr>
        </p:nvSpPr>
        <p:spPr>
          <a:xfrm>
            <a:off x="6482686" y="1200538"/>
            <a:ext cx="5431971" cy="846301"/>
          </a:xfrm>
        </p:spPr>
        <p:txBody>
          <a:bodyPr/>
          <a:lstStyle/>
          <a:p>
            <a:r>
              <a:rPr lang="en-US" dirty="0"/>
              <a:t>introduction</a:t>
            </a:r>
          </a:p>
        </p:txBody>
      </p:sp>
      <p:sp>
        <p:nvSpPr>
          <p:cNvPr id="31" name="Text Placeholder 30">
            <a:extLst>
              <a:ext uri="{FF2B5EF4-FFF2-40B4-BE49-F238E27FC236}">
                <a16:creationId xmlns:a16="http://schemas.microsoft.com/office/drawing/2014/main" id="{70146787-DEC8-6FB6-9DA6-3C929BF690E0}"/>
              </a:ext>
            </a:extLst>
          </p:cNvPr>
          <p:cNvSpPr>
            <a:spLocks noGrp="1"/>
          </p:cNvSpPr>
          <p:nvPr>
            <p:ph type="body" sz="quarter" idx="15"/>
          </p:nvPr>
        </p:nvSpPr>
        <p:spPr>
          <a:xfrm>
            <a:off x="5510737" y="1950720"/>
            <a:ext cx="6340228" cy="2779595"/>
          </a:xfrm>
        </p:spPr>
        <p:txBody>
          <a:bodyPr>
            <a:normAutofit/>
          </a:bodyPr>
          <a:lstStyle/>
          <a:p>
            <a:r>
              <a:rPr lang="en-US" sz="1800" dirty="0" err="1"/>
              <a:t>DevRelax</a:t>
            </a:r>
            <a:r>
              <a:rPr lang="en-US" sz="1800" dirty="0"/>
              <a:t> is a desktop application designed and developed using machine learning technologies to detect and assist in relieving users stress levels and alleviating emotions.</a:t>
            </a:r>
          </a:p>
          <a:p>
            <a:endParaRPr lang="en-US" sz="1800" dirty="0"/>
          </a:p>
          <a:p>
            <a:r>
              <a:rPr lang="en-US" sz="1800" b="1" dirty="0"/>
              <a:t>GOAL</a:t>
            </a:r>
            <a:r>
              <a:rPr lang="en-US" sz="1800" dirty="0"/>
              <a:t>: Early detection of stress levels and providing assistance in relieving it. </a:t>
            </a:r>
          </a:p>
          <a:p>
            <a:endParaRPr lang="en-US" sz="1800" dirty="0"/>
          </a:p>
        </p:txBody>
      </p:sp>
      <p:pic>
        <p:nvPicPr>
          <p:cNvPr id="42" name="Picture 41">
            <a:extLst>
              <a:ext uri="{FF2B5EF4-FFF2-40B4-BE49-F238E27FC236}">
                <a16:creationId xmlns:a16="http://schemas.microsoft.com/office/drawing/2014/main" id="{3A29CCC9-2A11-F0B0-76FB-95B5EED917CF}"/>
              </a:ext>
            </a:extLst>
          </p:cNvPr>
          <p:cNvPicPr>
            <a:picLocks noChangeAspect="1"/>
          </p:cNvPicPr>
          <p:nvPr/>
        </p:nvPicPr>
        <p:blipFill>
          <a:blip r:embed="rId2"/>
          <a:stretch>
            <a:fillRect/>
          </a:stretch>
        </p:blipFill>
        <p:spPr>
          <a:xfrm>
            <a:off x="3051" y="6489780"/>
            <a:ext cx="2000753" cy="351196"/>
          </a:xfrm>
          <a:prstGeom prst="rect">
            <a:avLst/>
          </a:prstGeom>
        </p:spPr>
      </p:pic>
    </p:spTree>
    <p:extLst>
      <p:ext uri="{BB962C8B-B14F-4D97-AF65-F5344CB8AC3E}">
        <p14:creationId xmlns:p14="http://schemas.microsoft.com/office/powerpoint/2010/main" val="1387126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Panel suggestion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6" name="Footer Placeholder 20">
            <a:extLst>
              <a:ext uri="{FF2B5EF4-FFF2-40B4-BE49-F238E27FC236}">
                <a16:creationId xmlns:a16="http://schemas.microsoft.com/office/drawing/2014/main" id="{A7B019D9-13E3-67ED-AE18-2B4189514F4A}"/>
              </a:ext>
            </a:extLst>
          </p:cNvPr>
          <p:cNvSpPr txBox="1">
            <a:spLocks/>
          </p:cNvSpPr>
          <p:nvPr/>
        </p:nvSpPr>
        <p:spPr>
          <a:xfrm>
            <a:off x="573024" y="1925656"/>
            <a:ext cx="10598020" cy="235598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b="1" dirty="0"/>
              <a:t>The approach to integrate the suggestion to the component would be to,</a:t>
            </a:r>
          </a:p>
          <a:p>
            <a:pPr marL="742950" lvl="1" indent="-285750">
              <a:buFont typeface="Arial" panose="020B0604020202020204" pitchFamily="34" charset="0"/>
              <a:buChar char="•"/>
            </a:pPr>
            <a:r>
              <a:rPr lang="en-US" sz="1400" b="1" dirty="0"/>
              <a:t>Develop a mobile application </a:t>
            </a:r>
            <a:r>
              <a:rPr lang="en-US" sz="1400" dirty="0"/>
              <a:t>which will run in the background of the mobile device.</a:t>
            </a:r>
          </a:p>
          <a:p>
            <a:pPr marL="742950" lvl="1" indent="-285750">
              <a:buFont typeface="Arial" panose="020B0604020202020204" pitchFamily="34" charset="0"/>
              <a:buChar char="•"/>
            </a:pPr>
            <a:r>
              <a:rPr lang="en-US" sz="1400" b="1" dirty="0"/>
              <a:t>Train and host a separate ML model </a:t>
            </a:r>
            <a:r>
              <a:rPr lang="en-US" sz="1400" dirty="0"/>
              <a:t>to generate predictions based on the mobile touch dynamics.</a:t>
            </a:r>
          </a:p>
          <a:p>
            <a:pPr marL="742950" lvl="1" indent="-285750">
              <a:buFont typeface="Arial" panose="020B0604020202020204" pitchFamily="34" charset="0"/>
              <a:buChar char="•"/>
            </a:pPr>
            <a:r>
              <a:rPr lang="en-US" sz="1400" dirty="0"/>
              <a:t>Configure endpoints to set up the communication between the mobile application and the Flask server to receive the data generated from the mobile application.</a:t>
            </a:r>
          </a:p>
          <a:p>
            <a:pPr marL="742950" lvl="1" indent="-285750">
              <a:buFont typeface="Arial" panose="020B0604020202020204" pitchFamily="34" charset="0"/>
              <a:buChar char="•"/>
            </a:pPr>
            <a:r>
              <a:rPr lang="en-US" sz="1400" b="1" dirty="0"/>
              <a:t>Sync the prediction timer </a:t>
            </a:r>
            <a:r>
              <a:rPr lang="en-US" sz="1400" dirty="0"/>
              <a:t>with the keyboard prediction timer of 20mins</a:t>
            </a:r>
          </a:p>
          <a:p>
            <a:pPr marL="742950" lvl="1" indent="-285750">
              <a:buFont typeface="Arial" panose="020B0604020202020204" pitchFamily="34" charset="0"/>
              <a:buChar char="•"/>
            </a:pPr>
            <a:r>
              <a:rPr lang="en-US" sz="1400" b="1" dirty="0"/>
              <a:t>Aggregate the predictions generated from,</a:t>
            </a:r>
          </a:p>
          <a:p>
            <a:pPr marL="1200150" lvl="2" indent="-285750">
              <a:buFont typeface="Arial" panose="020B0604020202020204" pitchFamily="34" charset="0"/>
              <a:buChar char="•"/>
            </a:pPr>
            <a:r>
              <a:rPr lang="en-US" sz="1400" b="1" dirty="0"/>
              <a:t>Keystroke Dynamic Based Stress Detection Model</a:t>
            </a:r>
          </a:p>
          <a:p>
            <a:pPr marL="1200150" lvl="2" indent="-285750">
              <a:buFont typeface="Arial" panose="020B0604020202020204" pitchFamily="34" charset="0"/>
              <a:buChar char="•"/>
            </a:pPr>
            <a:r>
              <a:rPr lang="en-US" sz="1400" b="1" dirty="0"/>
              <a:t>Mobile Touch Dynamic Based Stress Detection Model</a:t>
            </a:r>
          </a:p>
        </p:txBody>
      </p:sp>
      <p:sp>
        <p:nvSpPr>
          <p:cNvPr id="7" name="Footer Placeholder 20">
            <a:extLst>
              <a:ext uri="{FF2B5EF4-FFF2-40B4-BE49-F238E27FC236}">
                <a16:creationId xmlns:a16="http://schemas.microsoft.com/office/drawing/2014/main" id="{6251F532-6D66-56CA-4FD8-9711EE31B87D}"/>
              </a:ext>
            </a:extLst>
          </p:cNvPr>
          <p:cNvSpPr txBox="1">
            <a:spLocks/>
          </p:cNvSpPr>
          <p:nvPr/>
        </p:nvSpPr>
        <p:spPr>
          <a:xfrm>
            <a:off x="414528" y="1011289"/>
            <a:ext cx="11253216" cy="82563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dirty="0"/>
              <a:t>The suggestion received from the panel with regards to the component was to acquire </a:t>
            </a:r>
            <a:r>
              <a:rPr lang="en-US" b="1" dirty="0"/>
              <a:t>mobile touch dynamics </a:t>
            </a:r>
            <a:r>
              <a:rPr lang="en-US" dirty="0"/>
              <a:t>along with the keyboard dynamics and predict the stress levels based on both acquired dynamics and get an aggregated prediction.</a:t>
            </a:r>
          </a:p>
        </p:txBody>
      </p:sp>
      <p:sp>
        <p:nvSpPr>
          <p:cNvPr id="3" name="Footer Placeholder 20">
            <a:extLst>
              <a:ext uri="{FF2B5EF4-FFF2-40B4-BE49-F238E27FC236}">
                <a16:creationId xmlns:a16="http://schemas.microsoft.com/office/drawing/2014/main" id="{2C12F235-3E93-7643-6A44-B4284BDA7A45}"/>
              </a:ext>
            </a:extLst>
          </p:cNvPr>
          <p:cNvSpPr txBox="1">
            <a:spLocks/>
          </p:cNvSpPr>
          <p:nvPr/>
        </p:nvSpPr>
        <p:spPr>
          <a:xfrm>
            <a:off x="669199" y="4414458"/>
            <a:ext cx="10598020" cy="167564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400" dirty="0"/>
              <a:t>Unfortunately, there was no proper dataset that would be sufficient enough to train the </a:t>
            </a:r>
            <a:r>
              <a:rPr lang="en-US" sz="1400" b="1" dirty="0"/>
              <a:t>Mobile Touch Dynamic Based Stress Detection Model</a:t>
            </a:r>
            <a:r>
              <a:rPr lang="en-US" sz="1400" dirty="0"/>
              <a:t>.</a:t>
            </a:r>
          </a:p>
          <a:p>
            <a:pPr marL="285750" indent="-285750" algn="l">
              <a:buFont typeface="Arial" panose="020B0604020202020204" pitchFamily="34" charset="0"/>
              <a:buChar char="•"/>
            </a:pPr>
            <a:r>
              <a:rPr lang="en-US" sz="1400" dirty="0"/>
              <a:t>The solution to this issue is to generate a dataset. However, generating such a dataset would consume and require a considerable amount of time and resources. </a:t>
            </a:r>
          </a:p>
          <a:p>
            <a:pPr marL="285750" indent="-285750" algn="l">
              <a:buFont typeface="Arial" panose="020B0604020202020204" pitchFamily="34" charset="0"/>
              <a:buChar char="•"/>
            </a:pPr>
            <a:r>
              <a:rPr lang="en-US" sz="1400" dirty="0"/>
              <a:t>Therefore, after considering the limited time and resources the suggestion </a:t>
            </a:r>
            <a:r>
              <a:rPr lang="en-US" sz="1400" b="1" dirty="0"/>
              <a:t>will be considered as a limitation in the current component which will be addressed as a future improvement.</a:t>
            </a:r>
          </a:p>
        </p:txBody>
      </p:sp>
    </p:spTree>
    <p:extLst>
      <p:ext uri="{BB962C8B-B14F-4D97-AF65-F5344CB8AC3E}">
        <p14:creationId xmlns:p14="http://schemas.microsoft.com/office/powerpoint/2010/main" val="1672831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REFERENCES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graphicFrame>
        <p:nvGraphicFramePr>
          <p:cNvPr id="4" name="Table 3">
            <a:extLst>
              <a:ext uri="{FF2B5EF4-FFF2-40B4-BE49-F238E27FC236}">
                <a16:creationId xmlns:a16="http://schemas.microsoft.com/office/drawing/2014/main" id="{F777D20B-A343-18C3-AC63-F4114806F684}"/>
              </a:ext>
            </a:extLst>
          </p:cNvPr>
          <p:cNvGraphicFramePr>
            <a:graphicFrameLocks noGrp="1"/>
          </p:cNvGraphicFramePr>
          <p:nvPr>
            <p:extLst/>
          </p:nvPr>
        </p:nvGraphicFramePr>
        <p:xfrm>
          <a:off x="1046922" y="1333364"/>
          <a:ext cx="10306878" cy="4653156"/>
        </p:xfrm>
        <a:graphic>
          <a:graphicData uri="http://schemas.openxmlformats.org/drawingml/2006/table">
            <a:tbl>
              <a:tblPr firstRow="1" firstCol="1" bandRow="1">
                <a:tableStyleId>{5C22544A-7EE6-4342-B048-85BDC9FD1C3A}</a:tableStyleId>
              </a:tblPr>
              <a:tblGrid>
                <a:gridCol w="431261">
                  <a:extLst>
                    <a:ext uri="{9D8B030D-6E8A-4147-A177-3AD203B41FA5}">
                      <a16:colId xmlns:a16="http://schemas.microsoft.com/office/drawing/2014/main" val="1506657433"/>
                    </a:ext>
                  </a:extLst>
                </a:gridCol>
                <a:gridCol w="9875617">
                  <a:extLst>
                    <a:ext uri="{9D8B030D-6E8A-4147-A177-3AD203B41FA5}">
                      <a16:colId xmlns:a16="http://schemas.microsoft.com/office/drawing/2014/main" val="163747124"/>
                    </a:ext>
                  </a:extLst>
                </a:gridCol>
              </a:tblGrid>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b="1" kern="1200" dirty="0">
                          <a:solidFill>
                            <a:schemeClr val="tx1"/>
                          </a:solidFill>
                          <a:effectLst/>
                          <a:latin typeface="Calibri" panose="020F0502020204030204" pitchFamily="34" charset="0"/>
                          <a:cs typeface="Times New Roman" panose="02020603050405020304" pitchFamily="18" charset="0"/>
                        </a:rPr>
                        <a:t>[1] </a:t>
                      </a:r>
                      <a:endParaRPr lang="en-US" sz="1800" b="1"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b="0" kern="1200" dirty="0">
                          <a:solidFill>
                            <a:schemeClr val="tx1"/>
                          </a:solidFill>
                          <a:effectLst/>
                          <a:latin typeface="Calibri" panose="020F0502020204030204" pitchFamily="34" charset="0"/>
                          <a:cs typeface="Times New Roman" panose="02020603050405020304" pitchFamily="18" charset="0"/>
                        </a:rPr>
                        <a:t>P. P. A. R. M. C. Javier Hernandez, "Under Pressure: Sensing Stress of Computer Users," p. 10, 2014. </a:t>
                      </a: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b="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2183850"/>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[2]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S.-H. LAU, "STRESS DETECTION FOR KEYSTROKE DYNAMICS," p. 232, 2018. </a:t>
                      </a: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8025681"/>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[3]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42900" marR="0" indent="-342900" algn="l" defTabSz="914400" rtl="0" eaLnBrk="1" latinLnBrk="0" hangingPunct="1">
                        <a:lnSpc>
                          <a:spcPct val="107000"/>
                        </a:lnSpc>
                        <a:spcBef>
                          <a:spcPts val="0"/>
                        </a:spcBef>
                        <a:spcAft>
                          <a:spcPts val="800"/>
                        </a:spcAft>
                        <a:buFont typeface="Arial" panose="020B0604020202020204" pitchFamily="34" charset="0"/>
                        <a:buAutoNum type="alphaUcPeriod"/>
                      </a:pPr>
                      <a:r>
                        <a:rPr lang="en-US" sz="1800" kern="1200" dirty="0">
                          <a:solidFill>
                            <a:schemeClr val="tx1"/>
                          </a:solidFill>
                          <a:effectLst/>
                          <a:latin typeface="Calibri" panose="020F0502020204030204" pitchFamily="34" charset="0"/>
                          <a:cs typeface="Times New Roman" panose="02020603050405020304" pitchFamily="18" charset="0"/>
                        </a:rPr>
                        <a:t>A. M. S. Yee Mei Lim, "Detecting Emotional Stress during Typing Task with," p. 10, 2014. </a:t>
                      </a:r>
                    </a:p>
                    <a:p>
                      <a:pPr marL="342900" marR="0" indent="-342900" algn="l" defTabSz="914400" rtl="0" eaLnBrk="1" latinLnBrk="0" hangingPunct="1">
                        <a:lnSpc>
                          <a:spcPct val="107000"/>
                        </a:lnSpc>
                        <a:spcBef>
                          <a:spcPts val="0"/>
                        </a:spcBef>
                        <a:spcAft>
                          <a:spcPts val="800"/>
                        </a:spcAft>
                        <a:buFont typeface="Arial" panose="020B0604020202020204" pitchFamily="34" charset="0"/>
                        <a:buAutoNum type="alphaUcPeriod"/>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43223561"/>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[4]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just"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Z.-L. L. W.-J. Y. J. D. Hai-Rong LV, "EMOTION RECOGNITION BASED ON PRESSURE SENSOR KEYBOARDS," IEEE, p. 4, 2008. </a:t>
                      </a: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6799133"/>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[5]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L. M. </a:t>
                      </a:r>
                      <a:r>
                        <a:rPr lang="en-US" sz="1800" kern="1200" dirty="0" err="1">
                          <a:solidFill>
                            <a:schemeClr val="tx1"/>
                          </a:solidFill>
                          <a:effectLst/>
                          <a:latin typeface="Calibri" panose="020F0502020204030204" pitchFamily="34" charset="0"/>
                          <a:cs typeface="Times New Roman" panose="02020603050405020304" pitchFamily="18" charset="0"/>
                        </a:rPr>
                        <a:t>Vizer</a:t>
                      </a:r>
                      <a:r>
                        <a:rPr lang="en-US" sz="1800" kern="1200" dirty="0">
                          <a:solidFill>
                            <a:schemeClr val="tx1"/>
                          </a:solidFill>
                          <a:effectLst/>
                          <a:latin typeface="Calibri" panose="020F0502020204030204" pitchFamily="34" charset="0"/>
                          <a:cs typeface="Times New Roman" panose="02020603050405020304" pitchFamily="18" charset="0"/>
                        </a:rPr>
                        <a:t>, "Detecting Cognitive and Physical Stress Through Typing Behavior," p. 4, 2009. </a:t>
                      </a: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3731681"/>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ea typeface="+mn-ea"/>
                          <a:cs typeface="Times New Roman" panose="02020603050405020304" pitchFamily="18" charset="0"/>
                        </a:rPr>
                        <a:t>[6]</a:t>
                      </a: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ea typeface="+mn-ea"/>
                          <a:cs typeface="Times New Roman" panose="02020603050405020304" pitchFamily="18" charset="0"/>
                        </a:rPr>
                        <a:t>C. WEERASINGHE, "Stress Detection by </a:t>
                      </a:r>
                      <a:r>
                        <a:rPr lang="en-US" sz="1800" kern="1200" dirty="0" err="1">
                          <a:solidFill>
                            <a:schemeClr val="tx1"/>
                          </a:solidFill>
                          <a:effectLst/>
                          <a:latin typeface="Calibri" panose="020F0502020204030204" pitchFamily="34" charset="0"/>
                          <a:ea typeface="+mn-ea"/>
                          <a:cs typeface="Times New Roman" panose="02020603050405020304" pitchFamily="18" charset="0"/>
                        </a:rPr>
                        <a:t>Keystroke,App</a:t>
                      </a:r>
                      <a:r>
                        <a:rPr lang="en-US" sz="1800" kern="1200" dirty="0">
                          <a:solidFill>
                            <a:schemeClr val="tx1"/>
                          </a:solidFill>
                          <a:effectLst/>
                          <a:latin typeface="Calibri" panose="020F0502020204030204" pitchFamily="34" charset="0"/>
                          <a:ea typeface="+mn-ea"/>
                          <a:cs typeface="Times New Roman" panose="02020603050405020304" pitchFamily="18" charset="0"/>
                        </a:rPr>
                        <a:t> &amp; Mouse Changes," [Online]. Available: https://www.kaggle.com/datasets/chaminduweerasinghe/stress-detection-by-keystrokeapp-mouse-changes.</a:t>
                      </a: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9686857"/>
                  </a:ext>
                </a:extLst>
              </a:tr>
            </a:tbl>
          </a:graphicData>
        </a:graphic>
      </p:graphicFrame>
    </p:spTree>
    <p:extLst>
      <p:ext uri="{BB962C8B-B14F-4D97-AF65-F5344CB8AC3E}">
        <p14:creationId xmlns:p14="http://schemas.microsoft.com/office/powerpoint/2010/main" val="1124341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2510050" y="6404105"/>
            <a:ext cx="7171899" cy="426540"/>
          </a:xfrm>
        </p:spPr>
        <p:txBody>
          <a:bodyPr/>
          <a:lstStyle/>
          <a:p>
            <a:r>
              <a:rPr lang="en-US" sz="1400" b="1" dirty="0">
                <a:solidFill>
                  <a:schemeClr val="tx1"/>
                </a:solidFill>
              </a:rPr>
              <a:t>IT20037338</a:t>
            </a:r>
            <a:r>
              <a:rPr lang="en-US" sz="1400" dirty="0">
                <a:solidFill>
                  <a:schemeClr val="tx1"/>
                </a:solidFill>
              </a:rPr>
              <a:t>   | JAYATHILAKE S. M. D. A. R |   TMP_2023_139</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22</a:t>
            </a:fld>
            <a:endParaRPr lang="en-US" dirty="0"/>
          </a:p>
        </p:txBody>
      </p:sp>
      <p:pic>
        <p:nvPicPr>
          <p:cNvPr id="29" name="Picture 28">
            <a:extLst>
              <a:ext uri="{FF2B5EF4-FFF2-40B4-BE49-F238E27FC236}">
                <a16:creationId xmlns:a16="http://schemas.microsoft.com/office/drawing/2014/main" id="{34594980-AFB7-6D17-B1F4-7FA78F9B5C33}"/>
              </a:ext>
            </a:extLst>
          </p:cNvPr>
          <p:cNvPicPr>
            <a:picLocks noChangeAspect="1"/>
          </p:cNvPicPr>
          <p:nvPr/>
        </p:nvPicPr>
        <p:blipFill>
          <a:blip r:embed="rId2"/>
          <a:stretch>
            <a:fillRect/>
          </a:stretch>
        </p:blipFill>
        <p:spPr>
          <a:xfrm>
            <a:off x="3051" y="6489780"/>
            <a:ext cx="2000753" cy="351196"/>
          </a:xfrm>
          <a:prstGeom prst="rect">
            <a:avLst/>
          </a:prstGeom>
        </p:spPr>
      </p:pic>
      <p:sp>
        <p:nvSpPr>
          <p:cNvPr id="35" name="Title 1">
            <a:extLst>
              <a:ext uri="{FF2B5EF4-FFF2-40B4-BE49-F238E27FC236}">
                <a16:creationId xmlns:a16="http://schemas.microsoft.com/office/drawing/2014/main" id="{458B60A7-005C-7A62-83B9-F019A7603032}"/>
              </a:ext>
            </a:extLst>
          </p:cNvPr>
          <p:cNvSpPr txBox="1">
            <a:spLocks/>
          </p:cNvSpPr>
          <p:nvPr/>
        </p:nvSpPr>
        <p:spPr>
          <a:xfrm>
            <a:off x="2727633" y="2867899"/>
            <a:ext cx="8470355" cy="112220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400" dirty="0"/>
              <a:t>HEART RATE VARIABILITY BASED STRESS DETECTION</a:t>
            </a:r>
          </a:p>
        </p:txBody>
      </p:sp>
    </p:spTree>
    <p:extLst>
      <p:ext uri="{BB962C8B-B14F-4D97-AF65-F5344CB8AC3E}">
        <p14:creationId xmlns:p14="http://schemas.microsoft.com/office/powerpoint/2010/main" val="2805465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258147" y="605465"/>
            <a:ext cx="5675704" cy="618732"/>
          </a:xfrm>
        </p:spPr>
        <p:txBody>
          <a:bodyPr/>
          <a:lstStyle/>
          <a:p>
            <a:r>
              <a:rPr lang="en-US" b="1" dirty="0"/>
              <a:t>RESEARCH PROBLEM</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7"/>
          </p:nvPr>
        </p:nvSpPr>
        <p:spPr>
          <a:xfrm>
            <a:off x="875731" y="1282671"/>
            <a:ext cx="10420065" cy="1473519"/>
          </a:xfrm>
        </p:spPr>
        <p:txBody>
          <a:bodyPr anchor="ctr"/>
          <a:lstStyle/>
          <a:p>
            <a:pPr marL="285750" indent="-285750" algn="l">
              <a:buFont typeface="Arial" panose="020B0604020202020204" pitchFamily="34" charset="0"/>
              <a:buChar char="•"/>
            </a:pPr>
            <a:r>
              <a:rPr lang="en-US" sz="1800" dirty="0"/>
              <a:t>How can low-cost IoT devices (ESP32 and MAX30102) be optimized for accurate stress detection in developers via external mouse-based heart rate variability analysis? </a:t>
            </a:r>
          </a:p>
          <a:p>
            <a:pPr marL="285750" indent="-285750" algn="l">
              <a:buFont typeface="Arial" panose="020B0604020202020204" pitchFamily="34" charset="0"/>
              <a:buChar char="•"/>
            </a:pPr>
            <a:r>
              <a:rPr lang="en-US" sz="1800" dirty="0"/>
              <a:t>What novel algorithms can enhance real-time stress detection for developers using ESP32 and MAX30102 IoT devices in conjunction with an external mouse, and how can these algorithms be applied in developer-centric applications?</a:t>
            </a:r>
          </a:p>
        </p:txBody>
      </p:sp>
      <p:sp>
        <p:nvSpPr>
          <p:cNvPr id="137" name="Title 1">
            <a:extLst>
              <a:ext uri="{FF2B5EF4-FFF2-40B4-BE49-F238E27FC236}">
                <a16:creationId xmlns:a16="http://schemas.microsoft.com/office/drawing/2014/main" id="{A773F542-6CBF-56B9-DFDB-BEE45BE5E73A}"/>
              </a:ext>
            </a:extLst>
          </p:cNvPr>
          <p:cNvSpPr txBox="1">
            <a:spLocks/>
          </p:cNvSpPr>
          <p:nvPr/>
        </p:nvSpPr>
        <p:spPr>
          <a:xfrm>
            <a:off x="3258147" y="3010143"/>
            <a:ext cx="5675704" cy="6187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PROPOSED SOLUTION</a:t>
            </a:r>
          </a:p>
        </p:txBody>
      </p:sp>
      <p:sp>
        <p:nvSpPr>
          <p:cNvPr id="138" name="Text Placeholder 124">
            <a:extLst>
              <a:ext uri="{FF2B5EF4-FFF2-40B4-BE49-F238E27FC236}">
                <a16:creationId xmlns:a16="http://schemas.microsoft.com/office/drawing/2014/main" id="{42BCE5E9-1BC4-5FCC-A76D-492D9B3019C7}"/>
              </a:ext>
            </a:extLst>
          </p:cNvPr>
          <p:cNvSpPr txBox="1">
            <a:spLocks/>
          </p:cNvSpPr>
          <p:nvPr/>
        </p:nvSpPr>
        <p:spPr>
          <a:xfrm>
            <a:off x="817729" y="3786861"/>
            <a:ext cx="10536071" cy="2363291"/>
          </a:xfrm>
          <a:prstGeom prst="rect">
            <a:avLst/>
          </a:prstGeom>
        </p:spPr>
        <p:txBody>
          <a:bodyPr vert="horz" lIns="0" tIns="45720" rIns="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just">
              <a:lnSpc>
                <a:spcPct val="100000"/>
              </a:lnSpc>
              <a:buFont typeface="Arial" panose="020B0604020202020204" pitchFamily="34" charset="0"/>
              <a:buChar char="•"/>
            </a:pPr>
            <a:r>
              <a:rPr lang="en-US" sz="1600" dirty="0"/>
              <a:t>Proposed solution integrates an ESP32 and MAX30102 sensor-equipped mouse prototype with an OLED display to monitor developers' heart rates in real-time. Data is sent to a Flask server for processing. </a:t>
            </a:r>
          </a:p>
          <a:p>
            <a:pPr marL="285750" indent="-285750" algn="just">
              <a:lnSpc>
                <a:spcPct val="100000"/>
              </a:lnSpc>
              <a:buFont typeface="Arial" panose="020B0604020202020204" pitchFamily="34" charset="0"/>
              <a:buChar char="•"/>
            </a:pPr>
            <a:r>
              <a:rPr lang="en-US" sz="1600" dirty="0"/>
              <a:t>advanced feature extraction on the heart rate data to improve stress detection accuracy, providing insights into developers' physiological responses during coding tasks. </a:t>
            </a:r>
          </a:p>
          <a:p>
            <a:pPr marL="285750" indent="-285750" algn="just">
              <a:lnSpc>
                <a:spcPct val="100000"/>
              </a:lnSpc>
              <a:buFont typeface="Arial" panose="020B0604020202020204" pitchFamily="34" charset="0"/>
              <a:buChar char="•"/>
            </a:pPr>
            <a:r>
              <a:rPr lang="en-US" sz="1600" dirty="0"/>
              <a:t>Collected data, along with extracted features, is stored in MongoDB at 20-minute intervals, creating a rich dataset for analysis.</a:t>
            </a:r>
          </a:p>
          <a:p>
            <a:pPr marL="285750" indent="-285750" algn="just">
              <a:lnSpc>
                <a:spcPct val="100000"/>
              </a:lnSpc>
              <a:buFont typeface="Arial" panose="020B0604020202020204" pitchFamily="34" charset="0"/>
              <a:buChar char="•"/>
            </a:pPr>
            <a:r>
              <a:rPr lang="en-US" sz="1600" dirty="0"/>
              <a:t>Utilizing MongoDB data, our solution employs machine learning for stress prediction, helping developers proactively manage their well-being by identifying stress patterns during software development.</a:t>
            </a:r>
          </a:p>
        </p:txBody>
      </p:sp>
    </p:spTree>
    <p:extLst>
      <p:ext uri="{BB962C8B-B14F-4D97-AF65-F5344CB8AC3E}">
        <p14:creationId xmlns:p14="http://schemas.microsoft.com/office/powerpoint/2010/main" val="660242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dirty="0"/>
              <a:t>Progress Presentation 1 – 50%</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quarter" idx="21"/>
          </p:nvPr>
        </p:nvGraphicFramePr>
        <p:xfrm>
          <a:off x="1115681" y="1810831"/>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65495" y="3337223"/>
            <a:ext cx="2330726" cy="804859"/>
          </a:xfrm>
        </p:spPr>
        <p:txBody>
          <a:bodyPr/>
          <a:lstStyle/>
          <a:p>
            <a:r>
              <a:rPr lang="en-US" sz="2800" dirty="0"/>
              <a:t>PROTOTYPE </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a:xfrm>
            <a:off x="865495" y="4013220"/>
            <a:ext cx="2330726" cy="438505"/>
          </a:xfrm>
        </p:spPr>
        <p:txBody>
          <a:bodyPr/>
          <a:lstStyle/>
          <a:p>
            <a:r>
              <a:rPr lang="en-US" sz="1200" dirty="0"/>
              <a:t>MOUSE PROTOTYPE</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22"/>
          </p:nvPr>
        </p:nvGraphicFramePr>
        <p:xfrm>
          <a:off x="3852531" y="1810831"/>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89960" y="3337223"/>
            <a:ext cx="2342205" cy="804859"/>
          </a:xfrm>
        </p:spPr>
        <p:txBody>
          <a:bodyPr/>
          <a:lstStyle/>
          <a:p>
            <a:r>
              <a:rPr lang="en-US" sz="2800" dirty="0"/>
              <a:t>ML MODEL</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a:xfrm>
            <a:off x="3589960" y="4013220"/>
            <a:ext cx="2342205" cy="438505"/>
          </a:xfrm>
        </p:spPr>
        <p:txBody>
          <a:bodyPr/>
          <a:lstStyle/>
          <a:p>
            <a:r>
              <a:rPr lang="en-US" sz="1200" dirty="0"/>
              <a:t>MODEL SELECTION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
        <p:nvSpPr>
          <p:cNvPr id="26" name="Text Placeholder 4">
            <a:extLst>
              <a:ext uri="{FF2B5EF4-FFF2-40B4-BE49-F238E27FC236}">
                <a16:creationId xmlns:a16="http://schemas.microsoft.com/office/drawing/2014/main" id="{BEADFA6A-AB40-1637-D221-453848CF0DB4}"/>
              </a:ext>
            </a:extLst>
          </p:cNvPr>
          <p:cNvSpPr txBox="1">
            <a:spLocks/>
          </p:cNvSpPr>
          <p:nvPr/>
        </p:nvSpPr>
        <p:spPr>
          <a:xfrm>
            <a:off x="9038890" y="3334740"/>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LITERATURE</a:t>
            </a:r>
          </a:p>
        </p:txBody>
      </p:sp>
      <p:sp>
        <p:nvSpPr>
          <p:cNvPr id="27" name="Text Placeholder 14">
            <a:extLst>
              <a:ext uri="{FF2B5EF4-FFF2-40B4-BE49-F238E27FC236}">
                <a16:creationId xmlns:a16="http://schemas.microsoft.com/office/drawing/2014/main" id="{70D8C58C-29B3-CDD7-2BCA-0B67D5510076}"/>
              </a:ext>
            </a:extLst>
          </p:cNvPr>
          <p:cNvSpPr txBox="1">
            <a:spLocks/>
          </p:cNvSpPr>
          <p:nvPr/>
        </p:nvSpPr>
        <p:spPr>
          <a:xfrm>
            <a:off x="9038890" y="4010737"/>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RESEARCH PAPER</a:t>
            </a:r>
          </a:p>
        </p:txBody>
      </p:sp>
      <p:sp>
        <p:nvSpPr>
          <p:cNvPr id="100" name="Text Placeholder 4">
            <a:extLst>
              <a:ext uri="{FF2B5EF4-FFF2-40B4-BE49-F238E27FC236}">
                <a16:creationId xmlns:a16="http://schemas.microsoft.com/office/drawing/2014/main" id="{EB0AFF92-B609-C942-30D1-F996FE057E74}"/>
              </a:ext>
            </a:extLst>
          </p:cNvPr>
          <p:cNvSpPr txBox="1">
            <a:spLocks/>
          </p:cNvSpPr>
          <p:nvPr/>
        </p:nvSpPr>
        <p:spPr>
          <a:xfrm>
            <a:off x="6146285" y="3330288"/>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APP</a:t>
            </a:r>
          </a:p>
        </p:txBody>
      </p:sp>
      <p:sp>
        <p:nvSpPr>
          <p:cNvPr id="101" name="Text Placeholder 14">
            <a:extLst>
              <a:ext uri="{FF2B5EF4-FFF2-40B4-BE49-F238E27FC236}">
                <a16:creationId xmlns:a16="http://schemas.microsoft.com/office/drawing/2014/main" id="{F68BA05F-B022-7FC4-EA37-ED5929C3267B}"/>
              </a:ext>
            </a:extLst>
          </p:cNvPr>
          <p:cNvSpPr txBox="1">
            <a:spLocks/>
          </p:cNvSpPr>
          <p:nvPr/>
        </p:nvSpPr>
        <p:spPr>
          <a:xfrm>
            <a:off x="6145148" y="4046943"/>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APP INTEGRATION</a:t>
            </a:r>
          </a:p>
        </p:txBody>
      </p:sp>
      <p:graphicFrame>
        <p:nvGraphicFramePr>
          <p:cNvPr id="106" name="Content Placeholder 126" title="Funding Chart">
            <a:extLst>
              <a:ext uri="{FF2B5EF4-FFF2-40B4-BE49-F238E27FC236}">
                <a16:creationId xmlns:a16="http://schemas.microsoft.com/office/drawing/2014/main" id="{6943DB04-299E-0FF8-78A8-66BC86CF67E0}"/>
              </a:ext>
            </a:extLst>
          </p:cNvPr>
          <p:cNvGraphicFramePr>
            <a:graphicFrameLocks/>
          </p:cNvGraphicFramePr>
          <p:nvPr/>
        </p:nvGraphicFramePr>
        <p:xfrm>
          <a:off x="9289351" y="1810831"/>
          <a:ext cx="1855787" cy="1663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ontent Placeholder 126" title="Funding Chart">
            <a:extLst>
              <a:ext uri="{FF2B5EF4-FFF2-40B4-BE49-F238E27FC236}">
                <a16:creationId xmlns:a16="http://schemas.microsoft.com/office/drawing/2014/main" id="{F7D03482-F939-5584-699E-B47DCC7C8990}"/>
              </a:ext>
            </a:extLst>
          </p:cNvPr>
          <p:cNvGraphicFramePr>
            <a:graphicFrameLocks/>
          </p:cNvGraphicFramePr>
          <p:nvPr/>
        </p:nvGraphicFramePr>
        <p:xfrm>
          <a:off x="6399654" y="1810831"/>
          <a:ext cx="1855787" cy="1663700"/>
        </p:xfrm>
        <a:graphic>
          <a:graphicData uri="http://schemas.openxmlformats.org/drawingml/2006/chart">
            <c:chart xmlns:c="http://schemas.openxmlformats.org/drawingml/2006/chart" xmlns:r="http://schemas.openxmlformats.org/officeDocument/2006/relationships" r:id="rId5"/>
          </a:graphicData>
        </a:graphic>
      </p:graphicFrame>
      <p:sp>
        <p:nvSpPr>
          <p:cNvPr id="110" name="Rectangle 109">
            <a:extLst>
              <a:ext uri="{FF2B5EF4-FFF2-40B4-BE49-F238E27FC236}">
                <a16:creationId xmlns:a16="http://schemas.microsoft.com/office/drawing/2014/main" id="{A8F6FF83-B775-F914-8FE7-19B704719E36}"/>
              </a:ext>
            </a:extLst>
          </p:cNvPr>
          <p:cNvSpPr/>
          <p:nvPr/>
        </p:nvSpPr>
        <p:spPr>
          <a:xfrm>
            <a:off x="1785711" y="5524919"/>
            <a:ext cx="4332775"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65550C2-3D0F-F9DF-6556-37C9F02CFF79}"/>
              </a:ext>
            </a:extLst>
          </p:cNvPr>
          <p:cNvSpPr/>
          <p:nvPr/>
        </p:nvSpPr>
        <p:spPr>
          <a:xfrm>
            <a:off x="1207446" y="5231492"/>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0%</a:t>
            </a:r>
            <a:endParaRPr lang="en-US" b="1" dirty="0"/>
          </a:p>
        </p:txBody>
      </p:sp>
      <p:sp>
        <p:nvSpPr>
          <p:cNvPr id="113" name="Rectangle 112">
            <a:extLst>
              <a:ext uri="{FF2B5EF4-FFF2-40B4-BE49-F238E27FC236}">
                <a16:creationId xmlns:a16="http://schemas.microsoft.com/office/drawing/2014/main" id="{076638A9-2232-01AE-7877-CC9D4F0CCA91}"/>
              </a:ext>
            </a:extLst>
          </p:cNvPr>
          <p:cNvSpPr/>
          <p:nvPr/>
        </p:nvSpPr>
        <p:spPr>
          <a:xfrm>
            <a:off x="6294642" y="5518179"/>
            <a:ext cx="2799446"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715353D-7DE5-D487-7855-DD71554655D5}"/>
              </a:ext>
            </a:extLst>
          </p:cNvPr>
          <p:cNvSpPr/>
          <p:nvPr/>
        </p:nvSpPr>
        <p:spPr>
          <a:xfrm>
            <a:off x="5851713" y="5231491"/>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r>
              <a:rPr lang="en-US" sz="1800" b="1" dirty="0"/>
              <a:t>0%</a:t>
            </a:r>
            <a:endParaRPr lang="en-US" dirty="0"/>
          </a:p>
        </p:txBody>
      </p:sp>
      <p:sp>
        <p:nvSpPr>
          <p:cNvPr id="115" name="Rectangle 114">
            <a:extLst>
              <a:ext uri="{FF2B5EF4-FFF2-40B4-BE49-F238E27FC236}">
                <a16:creationId xmlns:a16="http://schemas.microsoft.com/office/drawing/2014/main" id="{9426666B-4EAF-C164-44B3-11410F75E82D}"/>
              </a:ext>
            </a:extLst>
          </p:cNvPr>
          <p:cNvSpPr/>
          <p:nvPr/>
        </p:nvSpPr>
        <p:spPr>
          <a:xfrm>
            <a:off x="8581022" y="5518179"/>
            <a:ext cx="2041614"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4D44FB7-F36B-6C11-62A7-6050F238EF21}"/>
              </a:ext>
            </a:extLst>
          </p:cNvPr>
          <p:cNvSpPr/>
          <p:nvPr/>
        </p:nvSpPr>
        <p:spPr>
          <a:xfrm>
            <a:off x="8538093" y="5231491"/>
            <a:ext cx="818866" cy="8188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r>
              <a:rPr lang="en-US" sz="1800" b="1" dirty="0"/>
              <a:t>0%</a:t>
            </a:r>
            <a:endParaRPr lang="en-US" dirty="0"/>
          </a:p>
        </p:txBody>
      </p:sp>
      <p:sp>
        <p:nvSpPr>
          <p:cNvPr id="116" name="Oval 115">
            <a:extLst>
              <a:ext uri="{FF2B5EF4-FFF2-40B4-BE49-F238E27FC236}">
                <a16:creationId xmlns:a16="http://schemas.microsoft.com/office/drawing/2014/main" id="{76149080-36DF-7430-E9A4-48338FFD1B8E}"/>
              </a:ext>
            </a:extLst>
          </p:cNvPr>
          <p:cNvSpPr/>
          <p:nvPr/>
        </p:nvSpPr>
        <p:spPr>
          <a:xfrm>
            <a:off x="10049430" y="5173827"/>
            <a:ext cx="920716" cy="92071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700" b="1" dirty="0"/>
              <a:t>100%</a:t>
            </a:r>
            <a:endParaRPr lang="en-US" sz="1700"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6"/>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spTree>
    <p:extLst>
      <p:ext uri="{BB962C8B-B14F-4D97-AF65-F5344CB8AC3E}">
        <p14:creationId xmlns:p14="http://schemas.microsoft.com/office/powerpoint/2010/main" val="1790863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dirty="0"/>
              <a:t>Progress Presentation 2 – 90%</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quarter" idx="21"/>
          </p:nvPr>
        </p:nvGraphicFramePr>
        <p:xfrm>
          <a:off x="1115681" y="1810831"/>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65495" y="3337223"/>
            <a:ext cx="2330726" cy="804859"/>
          </a:xfrm>
        </p:spPr>
        <p:txBody>
          <a:bodyPr/>
          <a:lstStyle/>
          <a:p>
            <a:r>
              <a:rPr lang="en-US" sz="2800" dirty="0"/>
              <a:t>PROTOTYPE </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a:xfrm>
            <a:off x="865495" y="4013220"/>
            <a:ext cx="2330726" cy="438505"/>
          </a:xfrm>
        </p:spPr>
        <p:txBody>
          <a:bodyPr/>
          <a:lstStyle/>
          <a:p>
            <a:r>
              <a:rPr lang="en-US" sz="1200" dirty="0"/>
              <a:t>MOUSE PROTOTYPE</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22"/>
          </p:nvPr>
        </p:nvGraphicFramePr>
        <p:xfrm>
          <a:off x="3852531" y="1810831"/>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89960" y="3337223"/>
            <a:ext cx="2342205" cy="804859"/>
          </a:xfrm>
        </p:spPr>
        <p:txBody>
          <a:bodyPr/>
          <a:lstStyle/>
          <a:p>
            <a:r>
              <a:rPr lang="en-US" sz="2800" dirty="0"/>
              <a:t>ML MODEL</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a:xfrm>
            <a:off x="3589960" y="4013220"/>
            <a:ext cx="2342205" cy="438505"/>
          </a:xfrm>
        </p:spPr>
        <p:txBody>
          <a:bodyPr/>
          <a:lstStyle/>
          <a:p>
            <a:r>
              <a:rPr lang="en-US" sz="1200" dirty="0"/>
              <a:t>MODEL SELECTION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
        <p:nvSpPr>
          <p:cNvPr id="26" name="Text Placeholder 4">
            <a:extLst>
              <a:ext uri="{FF2B5EF4-FFF2-40B4-BE49-F238E27FC236}">
                <a16:creationId xmlns:a16="http://schemas.microsoft.com/office/drawing/2014/main" id="{BEADFA6A-AB40-1637-D221-453848CF0DB4}"/>
              </a:ext>
            </a:extLst>
          </p:cNvPr>
          <p:cNvSpPr txBox="1">
            <a:spLocks/>
          </p:cNvSpPr>
          <p:nvPr/>
        </p:nvSpPr>
        <p:spPr>
          <a:xfrm>
            <a:off x="9038890" y="3334740"/>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LITERATURE</a:t>
            </a:r>
          </a:p>
        </p:txBody>
      </p:sp>
      <p:sp>
        <p:nvSpPr>
          <p:cNvPr id="27" name="Text Placeholder 14">
            <a:extLst>
              <a:ext uri="{FF2B5EF4-FFF2-40B4-BE49-F238E27FC236}">
                <a16:creationId xmlns:a16="http://schemas.microsoft.com/office/drawing/2014/main" id="{70D8C58C-29B3-CDD7-2BCA-0B67D5510076}"/>
              </a:ext>
            </a:extLst>
          </p:cNvPr>
          <p:cNvSpPr txBox="1">
            <a:spLocks/>
          </p:cNvSpPr>
          <p:nvPr/>
        </p:nvSpPr>
        <p:spPr>
          <a:xfrm>
            <a:off x="9038890" y="4010737"/>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RESEARCH PAPER</a:t>
            </a:r>
          </a:p>
        </p:txBody>
      </p:sp>
      <p:sp>
        <p:nvSpPr>
          <p:cNvPr id="100" name="Text Placeholder 4">
            <a:extLst>
              <a:ext uri="{FF2B5EF4-FFF2-40B4-BE49-F238E27FC236}">
                <a16:creationId xmlns:a16="http://schemas.microsoft.com/office/drawing/2014/main" id="{EB0AFF92-B609-C942-30D1-F996FE057E74}"/>
              </a:ext>
            </a:extLst>
          </p:cNvPr>
          <p:cNvSpPr txBox="1">
            <a:spLocks/>
          </p:cNvSpPr>
          <p:nvPr/>
        </p:nvSpPr>
        <p:spPr>
          <a:xfrm>
            <a:off x="6146285" y="3330288"/>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APP</a:t>
            </a:r>
          </a:p>
        </p:txBody>
      </p:sp>
      <p:sp>
        <p:nvSpPr>
          <p:cNvPr id="101" name="Text Placeholder 14">
            <a:extLst>
              <a:ext uri="{FF2B5EF4-FFF2-40B4-BE49-F238E27FC236}">
                <a16:creationId xmlns:a16="http://schemas.microsoft.com/office/drawing/2014/main" id="{F68BA05F-B022-7FC4-EA37-ED5929C3267B}"/>
              </a:ext>
            </a:extLst>
          </p:cNvPr>
          <p:cNvSpPr txBox="1">
            <a:spLocks/>
          </p:cNvSpPr>
          <p:nvPr/>
        </p:nvSpPr>
        <p:spPr>
          <a:xfrm>
            <a:off x="6145148" y="4046943"/>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APP INTEGRATION</a:t>
            </a:r>
          </a:p>
        </p:txBody>
      </p:sp>
      <p:graphicFrame>
        <p:nvGraphicFramePr>
          <p:cNvPr id="106" name="Content Placeholder 126" title="Funding Chart">
            <a:extLst>
              <a:ext uri="{FF2B5EF4-FFF2-40B4-BE49-F238E27FC236}">
                <a16:creationId xmlns:a16="http://schemas.microsoft.com/office/drawing/2014/main" id="{6943DB04-299E-0FF8-78A8-66BC86CF67E0}"/>
              </a:ext>
            </a:extLst>
          </p:cNvPr>
          <p:cNvGraphicFramePr>
            <a:graphicFrameLocks/>
          </p:cNvGraphicFramePr>
          <p:nvPr/>
        </p:nvGraphicFramePr>
        <p:xfrm>
          <a:off x="9289351" y="1810831"/>
          <a:ext cx="1855787" cy="1663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ontent Placeholder 126" title="Funding Chart">
            <a:extLst>
              <a:ext uri="{FF2B5EF4-FFF2-40B4-BE49-F238E27FC236}">
                <a16:creationId xmlns:a16="http://schemas.microsoft.com/office/drawing/2014/main" id="{F7D03482-F939-5584-699E-B47DCC7C8990}"/>
              </a:ext>
            </a:extLst>
          </p:cNvPr>
          <p:cNvGraphicFramePr>
            <a:graphicFrameLocks/>
          </p:cNvGraphicFramePr>
          <p:nvPr/>
        </p:nvGraphicFramePr>
        <p:xfrm>
          <a:off x="6399654" y="1810831"/>
          <a:ext cx="1855787" cy="1663700"/>
        </p:xfrm>
        <a:graphic>
          <a:graphicData uri="http://schemas.openxmlformats.org/drawingml/2006/chart">
            <c:chart xmlns:c="http://schemas.openxmlformats.org/drawingml/2006/chart" xmlns:r="http://schemas.openxmlformats.org/officeDocument/2006/relationships" r:id="rId5"/>
          </a:graphicData>
        </a:graphic>
      </p:graphicFrame>
      <p:sp>
        <p:nvSpPr>
          <p:cNvPr id="110" name="Rectangle 109">
            <a:extLst>
              <a:ext uri="{FF2B5EF4-FFF2-40B4-BE49-F238E27FC236}">
                <a16:creationId xmlns:a16="http://schemas.microsoft.com/office/drawing/2014/main" id="{A8F6FF83-B775-F914-8FE7-19B704719E36}"/>
              </a:ext>
            </a:extLst>
          </p:cNvPr>
          <p:cNvSpPr/>
          <p:nvPr/>
        </p:nvSpPr>
        <p:spPr>
          <a:xfrm>
            <a:off x="1785711" y="5524919"/>
            <a:ext cx="4332775"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65550C2-3D0F-F9DF-6556-37C9F02CFF79}"/>
              </a:ext>
            </a:extLst>
          </p:cNvPr>
          <p:cNvSpPr/>
          <p:nvPr/>
        </p:nvSpPr>
        <p:spPr>
          <a:xfrm>
            <a:off x="1207446" y="5231492"/>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0%</a:t>
            </a:r>
            <a:endParaRPr lang="en-US" b="1" dirty="0"/>
          </a:p>
        </p:txBody>
      </p:sp>
      <p:sp>
        <p:nvSpPr>
          <p:cNvPr id="113" name="Rectangle 112">
            <a:extLst>
              <a:ext uri="{FF2B5EF4-FFF2-40B4-BE49-F238E27FC236}">
                <a16:creationId xmlns:a16="http://schemas.microsoft.com/office/drawing/2014/main" id="{076638A9-2232-01AE-7877-CC9D4F0CCA91}"/>
              </a:ext>
            </a:extLst>
          </p:cNvPr>
          <p:cNvSpPr/>
          <p:nvPr/>
        </p:nvSpPr>
        <p:spPr>
          <a:xfrm>
            <a:off x="6294642" y="5518179"/>
            <a:ext cx="2799446"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715353D-7DE5-D487-7855-DD71554655D5}"/>
              </a:ext>
            </a:extLst>
          </p:cNvPr>
          <p:cNvSpPr/>
          <p:nvPr/>
        </p:nvSpPr>
        <p:spPr>
          <a:xfrm>
            <a:off x="5851713" y="5231491"/>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r>
              <a:rPr lang="en-US" sz="1800" b="1" dirty="0"/>
              <a:t>0%</a:t>
            </a:r>
            <a:endParaRPr lang="en-US" dirty="0"/>
          </a:p>
        </p:txBody>
      </p:sp>
      <p:sp>
        <p:nvSpPr>
          <p:cNvPr id="115" name="Rectangle 114">
            <a:extLst>
              <a:ext uri="{FF2B5EF4-FFF2-40B4-BE49-F238E27FC236}">
                <a16:creationId xmlns:a16="http://schemas.microsoft.com/office/drawing/2014/main" id="{9426666B-4EAF-C164-44B3-11410F75E82D}"/>
              </a:ext>
            </a:extLst>
          </p:cNvPr>
          <p:cNvSpPr/>
          <p:nvPr/>
        </p:nvSpPr>
        <p:spPr>
          <a:xfrm>
            <a:off x="8581022" y="5518179"/>
            <a:ext cx="2041614"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4D44FB7-F36B-6C11-62A7-6050F238EF21}"/>
              </a:ext>
            </a:extLst>
          </p:cNvPr>
          <p:cNvSpPr/>
          <p:nvPr/>
        </p:nvSpPr>
        <p:spPr>
          <a:xfrm>
            <a:off x="8538093" y="5231491"/>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r>
              <a:rPr lang="en-US" sz="1800" b="1" dirty="0"/>
              <a:t>0%</a:t>
            </a:r>
            <a:endParaRPr lang="en-US" dirty="0"/>
          </a:p>
        </p:txBody>
      </p:sp>
      <p:sp>
        <p:nvSpPr>
          <p:cNvPr id="116" name="Oval 115">
            <a:extLst>
              <a:ext uri="{FF2B5EF4-FFF2-40B4-BE49-F238E27FC236}">
                <a16:creationId xmlns:a16="http://schemas.microsoft.com/office/drawing/2014/main" id="{76149080-36DF-7430-E9A4-48338FFD1B8E}"/>
              </a:ext>
            </a:extLst>
          </p:cNvPr>
          <p:cNvSpPr/>
          <p:nvPr/>
        </p:nvSpPr>
        <p:spPr>
          <a:xfrm>
            <a:off x="10049430" y="5173827"/>
            <a:ext cx="920716" cy="92071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700" b="1" dirty="0"/>
              <a:t>100%</a:t>
            </a:r>
            <a:endParaRPr lang="en-US" sz="1700"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6"/>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spTree>
    <p:extLst>
      <p:ext uri="{BB962C8B-B14F-4D97-AF65-F5344CB8AC3E}">
        <p14:creationId xmlns:p14="http://schemas.microsoft.com/office/powerpoint/2010/main" val="2408701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dirty="0"/>
              <a:t>PP1 PANEL SUGGESTIONS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sp>
        <p:nvSpPr>
          <p:cNvPr id="20" name="Text Placeholder 124">
            <a:extLst>
              <a:ext uri="{FF2B5EF4-FFF2-40B4-BE49-F238E27FC236}">
                <a16:creationId xmlns:a16="http://schemas.microsoft.com/office/drawing/2014/main" id="{85946435-87F9-89AB-5507-6098B58154EA}"/>
              </a:ext>
            </a:extLst>
          </p:cNvPr>
          <p:cNvSpPr txBox="1">
            <a:spLocks/>
          </p:cNvSpPr>
          <p:nvPr/>
        </p:nvSpPr>
        <p:spPr>
          <a:xfrm>
            <a:off x="817729" y="1637252"/>
            <a:ext cx="10536071" cy="2363291"/>
          </a:xfrm>
          <a:prstGeom prst="rect">
            <a:avLst/>
          </a:prstGeom>
        </p:spPr>
        <p:txBody>
          <a:bodyPr vert="horz" lIns="0" tIns="45720" rIns="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just">
              <a:lnSpc>
                <a:spcPct val="100000"/>
              </a:lnSpc>
              <a:buFont typeface="Arial" panose="020B0604020202020204" pitchFamily="34" charset="0"/>
              <a:buChar char="•"/>
            </a:pPr>
            <a:r>
              <a:rPr lang="en-US" sz="1800" dirty="0"/>
              <a:t>Exclude the section on steganography and focus on explaining how to achieve precise stress prediction using affordable devices.</a:t>
            </a:r>
          </a:p>
          <a:p>
            <a:pPr marL="285750" indent="-285750" algn="just">
              <a:lnSpc>
                <a:spcPct val="100000"/>
              </a:lnSpc>
              <a:buFont typeface="Arial" panose="020B0604020202020204" pitchFamily="34" charset="0"/>
              <a:buChar char="•"/>
            </a:pPr>
            <a:r>
              <a:rPr lang="en-US" sz="1800" dirty="0"/>
              <a:t>Emphasize the importance of precise finger placement on the sensor and ensure validation from our external supervisor (psychologist).</a:t>
            </a:r>
          </a:p>
        </p:txBody>
      </p:sp>
    </p:spTree>
    <p:extLst>
      <p:ext uri="{BB962C8B-B14F-4D97-AF65-F5344CB8AC3E}">
        <p14:creationId xmlns:p14="http://schemas.microsoft.com/office/powerpoint/2010/main" val="3551371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87031" y="378020"/>
            <a:ext cx="5675704" cy="618732"/>
          </a:xfrm>
        </p:spPr>
        <p:txBody>
          <a:bodyPr/>
          <a:lstStyle/>
          <a:p>
            <a:r>
              <a:rPr lang="en-US" b="1" dirty="0"/>
              <a:t>RESEARCH PAPER</a:t>
            </a:r>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
          </p:nvPr>
        </p:nvSpPr>
        <p:spPr>
          <a:xfrm>
            <a:off x="1194179" y="1044507"/>
            <a:ext cx="10420065" cy="3727518"/>
          </a:xfrm>
        </p:spPr>
        <p:txBody>
          <a:bodyPr anchor="ctr"/>
          <a:lstStyle/>
          <a:p>
            <a:pPr algn="l"/>
            <a:r>
              <a:rPr lang="en-US" sz="1800" dirty="0"/>
              <a:t>PAPER TITLE:</a:t>
            </a:r>
          </a:p>
          <a:p>
            <a:pPr marL="285750" indent="-285750" algn="l">
              <a:buFont typeface="Arial" panose="020B0604020202020204" pitchFamily="34" charset="0"/>
              <a:buChar char="•"/>
            </a:pPr>
            <a:r>
              <a:rPr lang="en-US" sz="1800" dirty="0"/>
              <a:t>Accurate Stress Detection for Developers: Leveraging Low-Cost IOT Devices (ESP32 and MAX30102) to Analyze Heart Rate Variability via an External Mouse</a:t>
            </a:r>
          </a:p>
          <a:p>
            <a:pPr marL="285750" indent="-285750" algn="l">
              <a:buFont typeface="Arial" panose="020B0604020202020204" pitchFamily="34" charset="0"/>
              <a:buChar char="•"/>
            </a:pPr>
            <a:endParaRPr lang="en-US" sz="1800" dirty="0"/>
          </a:p>
          <a:p>
            <a:pPr algn="l"/>
            <a:r>
              <a:rPr lang="en-US" sz="1800" dirty="0"/>
              <a:t>CONFERENCES PUBLISHED IN:</a:t>
            </a:r>
          </a:p>
          <a:p>
            <a:pPr marL="285750" indent="-285750" algn="l">
              <a:buFont typeface="Arial" panose="020B0604020202020204" pitchFamily="34" charset="0"/>
              <a:buChar char="•"/>
            </a:pPr>
            <a:r>
              <a:rPr lang="en-US" sz="1800" dirty="0"/>
              <a:t>5</a:t>
            </a:r>
            <a:r>
              <a:rPr lang="en-US" sz="1800" baseline="30000" dirty="0"/>
              <a:t>TH</a:t>
            </a:r>
            <a:r>
              <a:rPr lang="en-US" sz="1800" dirty="0"/>
              <a:t> INTERNATIONAL CONFERENCE ON ADVANCEMENTS IN COMPUTING (ICAC 2023)</a:t>
            </a:r>
            <a:endParaRPr lang="en-US" sz="600" dirty="0"/>
          </a:p>
          <a:p>
            <a:pPr marL="285750" indent="-285750" algn="l">
              <a:buFont typeface="Arial" panose="020B0604020202020204" pitchFamily="34" charset="0"/>
              <a:buChar char="•"/>
            </a:pPr>
            <a:r>
              <a:rPr lang="en-US" sz="1800" dirty="0"/>
              <a:t>INTERNATIONAL CONFERENCE IN DATA SCIENCE (ICDS 2023)</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p:txBody>
          <a:bodyPr/>
          <a:lstStyle/>
          <a:p>
            <a:fld id="{B5CEABB6-07DC-46E8-9B57-56EC44A396E5}" type="slidenum">
              <a:rPr lang="en-US" smtClean="0"/>
              <a:pPr/>
              <a:t>27</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IT20037888</a:t>
            </a:r>
            <a:r>
              <a:rPr lang="en-US" sz="1400" dirty="0">
                <a:solidFill>
                  <a:schemeClr val="tx1"/>
                </a:solidFill>
              </a:rPr>
              <a:t>   | RANASINGHE J. D |   TMP_2023_139</a:t>
            </a:r>
          </a:p>
        </p:txBody>
      </p:sp>
    </p:spTree>
    <p:extLst>
      <p:ext uri="{BB962C8B-B14F-4D97-AF65-F5344CB8AC3E}">
        <p14:creationId xmlns:p14="http://schemas.microsoft.com/office/powerpoint/2010/main" val="2405364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dirty="0"/>
              <a:t>SENSOR ANALYZING</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graphicFrame>
        <p:nvGraphicFramePr>
          <p:cNvPr id="3" name="Table 3">
            <a:extLst>
              <a:ext uri="{FF2B5EF4-FFF2-40B4-BE49-F238E27FC236}">
                <a16:creationId xmlns:a16="http://schemas.microsoft.com/office/drawing/2014/main" id="{2AE13191-2117-A2DE-7024-389E90E080BA}"/>
              </a:ext>
            </a:extLst>
          </p:cNvPr>
          <p:cNvGraphicFramePr>
            <a:graphicFrameLocks noGrp="1"/>
          </p:cNvGraphicFramePr>
          <p:nvPr/>
        </p:nvGraphicFramePr>
        <p:xfrm>
          <a:off x="834888" y="1371175"/>
          <a:ext cx="10396330" cy="3474720"/>
        </p:xfrm>
        <a:graphic>
          <a:graphicData uri="http://schemas.openxmlformats.org/drawingml/2006/table">
            <a:tbl>
              <a:tblPr firstRow="1" bandRow="1">
                <a:tableStyleId>{7E9639D4-E3E2-4D34-9284-5A2195B3D0D7}</a:tableStyleId>
              </a:tblPr>
              <a:tblGrid>
                <a:gridCol w="1485190">
                  <a:extLst>
                    <a:ext uri="{9D8B030D-6E8A-4147-A177-3AD203B41FA5}">
                      <a16:colId xmlns:a16="http://schemas.microsoft.com/office/drawing/2014/main" val="1919674506"/>
                    </a:ext>
                  </a:extLst>
                </a:gridCol>
                <a:gridCol w="1485190">
                  <a:extLst>
                    <a:ext uri="{9D8B030D-6E8A-4147-A177-3AD203B41FA5}">
                      <a16:colId xmlns:a16="http://schemas.microsoft.com/office/drawing/2014/main" val="2965223718"/>
                    </a:ext>
                  </a:extLst>
                </a:gridCol>
                <a:gridCol w="1485190">
                  <a:extLst>
                    <a:ext uri="{9D8B030D-6E8A-4147-A177-3AD203B41FA5}">
                      <a16:colId xmlns:a16="http://schemas.microsoft.com/office/drawing/2014/main" val="1372584156"/>
                    </a:ext>
                  </a:extLst>
                </a:gridCol>
                <a:gridCol w="1485190">
                  <a:extLst>
                    <a:ext uri="{9D8B030D-6E8A-4147-A177-3AD203B41FA5}">
                      <a16:colId xmlns:a16="http://schemas.microsoft.com/office/drawing/2014/main" val="3217182998"/>
                    </a:ext>
                  </a:extLst>
                </a:gridCol>
                <a:gridCol w="1485190">
                  <a:extLst>
                    <a:ext uri="{9D8B030D-6E8A-4147-A177-3AD203B41FA5}">
                      <a16:colId xmlns:a16="http://schemas.microsoft.com/office/drawing/2014/main" val="2150222793"/>
                    </a:ext>
                  </a:extLst>
                </a:gridCol>
                <a:gridCol w="1485190">
                  <a:extLst>
                    <a:ext uri="{9D8B030D-6E8A-4147-A177-3AD203B41FA5}">
                      <a16:colId xmlns:a16="http://schemas.microsoft.com/office/drawing/2014/main" val="2412676052"/>
                    </a:ext>
                  </a:extLst>
                </a:gridCol>
                <a:gridCol w="1485190">
                  <a:extLst>
                    <a:ext uri="{9D8B030D-6E8A-4147-A177-3AD203B41FA5}">
                      <a16:colId xmlns:a16="http://schemas.microsoft.com/office/drawing/2014/main" val="1696441115"/>
                    </a:ext>
                  </a:extLst>
                </a:gridCol>
              </a:tblGrid>
              <a:tr h="637832">
                <a:tc>
                  <a:txBody>
                    <a:bodyPr/>
                    <a:lstStyle/>
                    <a:p>
                      <a:r>
                        <a:rPr lang="en-LK" dirty="0"/>
                        <a:t>Sensor Model</a:t>
                      </a:r>
                    </a:p>
                  </a:txBody>
                  <a:tcPr/>
                </a:tc>
                <a:tc>
                  <a:txBody>
                    <a:bodyPr/>
                    <a:lstStyle/>
                    <a:p>
                      <a:r>
                        <a:rPr lang="en-LK" dirty="0"/>
                        <a:t>Price (LKR)</a:t>
                      </a:r>
                    </a:p>
                  </a:txBody>
                  <a:tcPr/>
                </a:tc>
                <a:tc>
                  <a:txBody>
                    <a:bodyPr/>
                    <a:lstStyle/>
                    <a:p>
                      <a:r>
                        <a:rPr lang="en-LK" dirty="0"/>
                        <a:t>Accuracy (%)</a:t>
                      </a:r>
                    </a:p>
                  </a:txBody>
                  <a:tcPr/>
                </a:tc>
                <a:tc>
                  <a:txBody>
                    <a:bodyPr/>
                    <a:lstStyle/>
                    <a:p>
                      <a:r>
                        <a:rPr lang="en-LK" dirty="0"/>
                        <a:t>Sample Rate (Hz)</a:t>
                      </a:r>
                    </a:p>
                  </a:txBody>
                  <a:tcPr/>
                </a:tc>
                <a:tc>
                  <a:txBody>
                    <a:bodyPr/>
                    <a:lstStyle/>
                    <a:p>
                      <a:r>
                        <a:rPr lang="en-LK" dirty="0"/>
                        <a:t>Power Consumption (mA)</a:t>
                      </a:r>
                    </a:p>
                  </a:txBody>
                  <a:tcPr/>
                </a:tc>
                <a:tc>
                  <a:txBody>
                    <a:bodyPr/>
                    <a:lstStyle/>
                    <a:p>
                      <a:r>
                        <a:rPr lang="en-LK" dirty="0"/>
                        <a:t>Signal-to-Noice Ration (SNR)</a:t>
                      </a:r>
                    </a:p>
                  </a:txBody>
                  <a:tcPr/>
                </a:tc>
                <a:tc>
                  <a:txBody>
                    <a:bodyPr/>
                    <a:lstStyle/>
                    <a:p>
                      <a:r>
                        <a:rPr lang="en-LK" dirty="0"/>
                        <a:t>Additional Notes</a:t>
                      </a:r>
                    </a:p>
                  </a:txBody>
                  <a:tcPr/>
                </a:tc>
                <a:extLst>
                  <a:ext uri="{0D108BD9-81ED-4DB2-BD59-A6C34878D82A}">
                    <a16:rowId xmlns:a16="http://schemas.microsoft.com/office/drawing/2014/main" val="422555641"/>
                  </a:ext>
                </a:extLst>
              </a:tr>
              <a:tr h="637832">
                <a:tc>
                  <a:txBody>
                    <a:bodyPr/>
                    <a:lstStyle/>
                    <a:p>
                      <a:r>
                        <a:rPr lang="en-LK" dirty="0"/>
                        <a:t>KY-039</a:t>
                      </a:r>
                    </a:p>
                  </a:txBody>
                  <a:tcPr/>
                </a:tc>
                <a:tc>
                  <a:txBody>
                    <a:bodyPr/>
                    <a:lstStyle/>
                    <a:p>
                      <a:r>
                        <a:rPr lang="en-LK" dirty="0"/>
                        <a:t>165.00</a:t>
                      </a:r>
                    </a:p>
                  </a:txBody>
                  <a:tcPr/>
                </a:tc>
                <a:tc>
                  <a:txBody>
                    <a:bodyPr/>
                    <a:lstStyle/>
                    <a:p>
                      <a:r>
                        <a:rPr lang="en-LK" dirty="0"/>
                        <a:t>85</a:t>
                      </a:r>
                    </a:p>
                  </a:txBody>
                  <a:tcPr/>
                </a:tc>
                <a:tc>
                  <a:txBody>
                    <a:bodyPr/>
                    <a:lstStyle/>
                    <a:p>
                      <a:r>
                        <a:rPr lang="en-LK" dirty="0"/>
                        <a:t>50</a:t>
                      </a:r>
                    </a:p>
                  </a:txBody>
                  <a:tcPr/>
                </a:tc>
                <a:tc>
                  <a:txBody>
                    <a:bodyPr/>
                    <a:lstStyle/>
                    <a:p>
                      <a:r>
                        <a:rPr lang="en-LK" dirty="0"/>
                        <a:t>10</a:t>
                      </a:r>
                    </a:p>
                  </a:txBody>
                  <a:tcPr/>
                </a:tc>
                <a:tc>
                  <a:txBody>
                    <a:bodyPr/>
                    <a:lstStyle/>
                    <a:p>
                      <a:r>
                        <a:rPr lang="en-LK" dirty="0"/>
                        <a:t>30 dB</a:t>
                      </a:r>
                    </a:p>
                  </a:txBody>
                  <a:tcPr/>
                </a:tc>
                <a:tc>
                  <a:txBody>
                    <a:bodyPr/>
                    <a:lstStyle/>
                    <a:p>
                      <a:r>
                        <a:rPr lang="en-LK" dirty="0"/>
                        <a:t>Compact design</a:t>
                      </a:r>
                    </a:p>
                  </a:txBody>
                  <a:tcPr/>
                </a:tc>
                <a:extLst>
                  <a:ext uri="{0D108BD9-81ED-4DB2-BD59-A6C34878D82A}">
                    <a16:rowId xmlns:a16="http://schemas.microsoft.com/office/drawing/2014/main" val="793802079"/>
                  </a:ext>
                </a:extLst>
              </a:tr>
              <a:tr h="637832">
                <a:tc>
                  <a:txBody>
                    <a:bodyPr/>
                    <a:lstStyle/>
                    <a:p>
                      <a:r>
                        <a:rPr lang="en-LK" dirty="0"/>
                        <a:t>MAX30100</a:t>
                      </a:r>
                    </a:p>
                  </a:txBody>
                  <a:tcPr/>
                </a:tc>
                <a:tc>
                  <a:txBody>
                    <a:bodyPr/>
                    <a:lstStyle/>
                    <a:p>
                      <a:r>
                        <a:rPr lang="en-LK" dirty="0"/>
                        <a:t>550.00</a:t>
                      </a:r>
                    </a:p>
                  </a:txBody>
                  <a:tcPr/>
                </a:tc>
                <a:tc>
                  <a:txBody>
                    <a:bodyPr/>
                    <a:lstStyle/>
                    <a:p>
                      <a:r>
                        <a:rPr lang="en-LK" dirty="0"/>
                        <a:t>90</a:t>
                      </a:r>
                    </a:p>
                  </a:txBody>
                  <a:tcPr/>
                </a:tc>
                <a:tc>
                  <a:txBody>
                    <a:bodyPr/>
                    <a:lstStyle/>
                    <a:p>
                      <a:r>
                        <a:rPr lang="en-LK" dirty="0"/>
                        <a:t>100</a:t>
                      </a:r>
                    </a:p>
                  </a:txBody>
                  <a:tcPr/>
                </a:tc>
                <a:tc>
                  <a:txBody>
                    <a:bodyPr/>
                    <a:lstStyle/>
                    <a:p>
                      <a:r>
                        <a:rPr lang="en-LK" dirty="0"/>
                        <a:t>8</a:t>
                      </a:r>
                    </a:p>
                  </a:txBody>
                  <a:tcPr/>
                </a:tc>
                <a:tc>
                  <a:txBody>
                    <a:bodyPr/>
                    <a:lstStyle/>
                    <a:p>
                      <a:r>
                        <a:rPr lang="en-LK" dirty="0"/>
                        <a:t>35 dB</a:t>
                      </a:r>
                    </a:p>
                  </a:txBody>
                  <a:tcPr/>
                </a:tc>
                <a:tc>
                  <a:txBody>
                    <a:bodyPr/>
                    <a:lstStyle/>
                    <a:p>
                      <a:r>
                        <a:rPr lang="en-LK" dirty="0"/>
                        <a:t>Low power usage</a:t>
                      </a:r>
                    </a:p>
                  </a:txBody>
                  <a:tcPr/>
                </a:tc>
                <a:extLst>
                  <a:ext uri="{0D108BD9-81ED-4DB2-BD59-A6C34878D82A}">
                    <a16:rowId xmlns:a16="http://schemas.microsoft.com/office/drawing/2014/main" val="2001540348"/>
                  </a:ext>
                </a:extLst>
              </a:tr>
              <a:tr h="637832">
                <a:tc>
                  <a:txBody>
                    <a:bodyPr/>
                    <a:lstStyle/>
                    <a:p>
                      <a:r>
                        <a:rPr lang="en-LK" dirty="0"/>
                        <a:t>GY-MAX30102</a:t>
                      </a:r>
                    </a:p>
                  </a:txBody>
                  <a:tcPr/>
                </a:tc>
                <a:tc>
                  <a:txBody>
                    <a:bodyPr/>
                    <a:lstStyle/>
                    <a:p>
                      <a:r>
                        <a:rPr lang="en-LK" dirty="0"/>
                        <a:t>590.00</a:t>
                      </a:r>
                    </a:p>
                  </a:txBody>
                  <a:tcPr/>
                </a:tc>
                <a:tc>
                  <a:txBody>
                    <a:bodyPr/>
                    <a:lstStyle/>
                    <a:p>
                      <a:r>
                        <a:rPr lang="en-LK" dirty="0"/>
                        <a:t>92</a:t>
                      </a:r>
                    </a:p>
                  </a:txBody>
                  <a:tcPr/>
                </a:tc>
                <a:tc>
                  <a:txBody>
                    <a:bodyPr/>
                    <a:lstStyle/>
                    <a:p>
                      <a:r>
                        <a:rPr lang="en-LK" dirty="0"/>
                        <a:t>120</a:t>
                      </a:r>
                    </a:p>
                  </a:txBody>
                  <a:tcPr/>
                </a:tc>
                <a:tc>
                  <a:txBody>
                    <a:bodyPr/>
                    <a:lstStyle/>
                    <a:p>
                      <a:r>
                        <a:rPr lang="en-LK" dirty="0"/>
                        <a:t>9</a:t>
                      </a:r>
                    </a:p>
                  </a:txBody>
                  <a:tcPr/>
                </a:tc>
                <a:tc>
                  <a:txBody>
                    <a:bodyPr/>
                    <a:lstStyle/>
                    <a:p>
                      <a:r>
                        <a:rPr lang="en-LK" dirty="0"/>
                        <a:t>38 dB</a:t>
                      </a:r>
                    </a:p>
                  </a:txBody>
                  <a:tcPr/>
                </a:tc>
                <a:tc>
                  <a:txBody>
                    <a:bodyPr/>
                    <a:lstStyle/>
                    <a:p>
                      <a:r>
                        <a:rPr lang="en-LK" dirty="0"/>
                        <a:t>High SNR</a:t>
                      </a:r>
                    </a:p>
                  </a:txBody>
                  <a:tcPr/>
                </a:tc>
                <a:extLst>
                  <a:ext uri="{0D108BD9-81ED-4DB2-BD59-A6C34878D82A}">
                    <a16:rowId xmlns:a16="http://schemas.microsoft.com/office/drawing/2014/main" val="3780140306"/>
                  </a:ext>
                </a:extLst>
              </a:tr>
              <a:tr h="637832">
                <a:tc>
                  <a:txBody>
                    <a:bodyPr/>
                    <a:lstStyle/>
                    <a:p>
                      <a:r>
                        <a:rPr lang="en-LK" dirty="0"/>
                        <a:t>MAX30102</a:t>
                      </a:r>
                    </a:p>
                  </a:txBody>
                  <a:tcPr/>
                </a:tc>
                <a:tc>
                  <a:txBody>
                    <a:bodyPr/>
                    <a:lstStyle/>
                    <a:p>
                      <a:r>
                        <a:rPr lang="en-LK" dirty="0"/>
                        <a:t>590.00</a:t>
                      </a:r>
                    </a:p>
                  </a:txBody>
                  <a:tcPr/>
                </a:tc>
                <a:tc>
                  <a:txBody>
                    <a:bodyPr/>
                    <a:lstStyle/>
                    <a:p>
                      <a:r>
                        <a:rPr lang="en-LK" dirty="0"/>
                        <a:t>95</a:t>
                      </a:r>
                    </a:p>
                  </a:txBody>
                  <a:tcPr/>
                </a:tc>
                <a:tc>
                  <a:txBody>
                    <a:bodyPr/>
                    <a:lstStyle/>
                    <a:p>
                      <a:r>
                        <a:rPr lang="en-LK" dirty="0"/>
                        <a:t>80</a:t>
                      </a:r>
                    </a:p>
                  </a:txBody>
                  <a:tcPr/>
                </a:tc>
                <a:tc>
                  <a:txBody>
                    <a:bodyPr/>
                    <a:lstStyle/>
                    <a:p>
                      <a:r>
                        <a:rPr lang="en-LK" dirty="0"/>
                        <a:t>7</a:t>
                      </a:r>
                    </a:p>
                  </a:txBody>
                  <a:tcPr/>
                </a:tc>
                <a:tc>
                  <a:txBody>
                    <a:bodyPr/>
                    <a:lstStyle/>
                    <a:p>
                      <a:r>
                        <a:rPr lang="en-LK" dirty="0"/>
                        <a:t>40 dB</a:t>
                      </a:r>
                    </a:p>
                  </a:txBody>
                  <a:tcPr/>
                </a:tc>
                <a:tc>
                  <a:txBody>
                    <a:bodyPr/>
                    <a:lstStyle/>
                    <a:p>
                      <a:r>
                        <a:rPr lang="en-LK" dirty="0"/>
                        <a:t>Best performance</a:t>
                      </a:r>
                    </a:p>
                  </a:txBody>
                  <a:tcPr/>
                </a:tc>
                <a:extLst>
                  <a:ext uri="{0D108BD9-81ED-4DB2-BD59-A6C34878D82A}">
                    <a16:rowId xmlns:a16="http://schemas.microsoft.com/office/drawing/2014/main" val="595781794"/>
                  </a:ext>
                </a:extLst>
              </a:tr>
            </a:tbl>
          </a:graphicData>
        </a:graphic>
      </p:graphicFrame>
    </p:spTree>
    <p:extLst>
      <p:ext uri="{BB962C8B-B14F-4D97-AF65-F5344CB8AC3E}">
        <p14:creationId xmlns:p14="http://schemas.microsoft.com/office/powerpoint/2010/main" val="4071529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normAutofit fontScale="90000"/>
          </a:bodyPr>
          <a:lstStyle/>
          <a:p>
            <a:r>
              <a:rPr lang="en-US" dirty="0"/>
              <a:t>SENSOR ANALYZING EXAMPLE CODE FOR MAX30102</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pic>
        <p:nvPicPr>
          <p:cNvPr id="5" name="Picture 4" descr="A screenshot of a computer program&#10;&#10;Description automatically generated">
            <a:extLst>
              <a:ext uri="{FF2B5EF4-FFF2-40B4-BE49-F238E27FC236}">
                <a16:creationId xmlns:a16="http://schemas.microsoft.com/office/drawing/2014/main" id="{C9B9122B-A08A-76B4-CD43-F977B08663E2}"/>
              </a:ext>
            </a:extLst>
          </p:cNvPr>
          <p:cNvPicPr>
            <a:picLocks noChangeAspect="1"/>
          </p:cNvPicPr>
          <p:nvPr/>
        </p:nvPicPr>
        <p:blipFill>
          <a:blip r:embed="rId3"/>
          <a:stretch>
            <a:fillRect/>
          </a:stretch>
        </p:blipFill>
        <p:spPr>
          <a:xfrm>
            <a:off x="3384029" y="1298750"/>
            <a:ext cx="5226571" cy="5105355"/>
          </a:xfrm>
          <a:prstGeom prst="rect">
            <a:avLst/>
          </a:prstGeom>
        </p:spPr>
      </p:pic>
    </p:spTree>
    <p:extLst>
      <p:ext uri="{BB962C8B-B14F-4D97-AF65-F5344CB8AC3E}">
        <p14:creationId xmlns:p14="http://schemas.microsoft.com/office/powerpoint/2010/main" val="96939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2510050" y="6404105"/>
            <a:ext cx="7171899" cy="426540"/>
          </a:xfrm>
        </p:spPr>
        <p:txBody>
          <a:bodyPr/>
          <a:lstStyle/>
          <a:p>
            <a:r>
              <a:rPr lang="en-US" sz="1400" b="1" dirty="0">
                <a:solidFill>
                  <a:schemeClr val="tx1"/>
                </a:solidFill>
              </a:rPr>
              <a:t>IT20020262</a:t>
            </a:r>
            <a:r>
              <a:rPr lang="en-US" sz="1400" dirty="0">
                <a:solidFill>
                  <a:schemeClr val="tx1"/>
                </a:solidFill>
              </a:rPr>
              <a:t>   | PERERA M. S. D |   TMP_2023_139</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3</a:t>
            </a:fld>
            <a:endParaRPr lang="en-US" dirty="0"/>
          </a:p>
        </p:txBody>
      </p:sp>
      <p:pic>
        <p:nvPicPr>
          <p:cNvPr id="29" name="Picture 28">
            <a:extLst>
              <a:ext uri="{FF2B5EF4-FFF2-40B4-BE49-F238E27FC236}">
                <a16:creationId xmlns:a16="http://schemas.microsoft.com/office/drawing/2014/main" id="{34594980-AFB7-6D17-B1F4-7FA78F9B5C33}"/>
              </a:ext>
            </a:extLst>
          </p:cNvPr>
          <p:cNvPicPr>
            <a:picLocks noChangeAspect="1"/>
          </p:cNvPicPr>
          <p:nvPr/>
        </p:nvPicPr>
        <p:blipFill>
          <a:blip r:embed="rId2"/>
          <a:stretch>
            <a:fillRect/>
          </a:stretch>
        </p:blipFill>
        <p:spPr>
          <a:xfrm>
            <a:off x="3051" y="6489780"/>
            <a:ext cx="2000753" cy="351196"/>
          </a:xfrm>
          <a:prstGeom prst="rect">
            <a:avLst/>
          </a:prstGeom>
        </p:spPr>
      </p:pic>
      <p:sp>
        <p:nvSpPr>
          <p:cNvPr id="35" name="Title 1">
            <a:extLst>
              <a:ext uri="{FF2B5EF4-FFF2-40B4-BE49-F238E27FC236}">
                <a16:creationId xmlns:a16="http://schemas.microsoft.com/office/drawing/2014/main" id="{458B60A7-005C-7A62-83B9-F019A7603032}"/>
              </a:ext>
            </a:extLst>
          </p:cNvPr>
          <p:cNvSpPr txBox="1">
            <a:spLocks/>
          </p:cNvSpPr>
          <p:nvPr/>
        </p:nvSpPr>
        <p:spPr>
          <a:xfrm>
            <a:off x="2727633" y="2867899"/>
            <a:ext cx="7973023" cy="112220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400" dirty="0"/>
              <a:t>KEYSTROKE DYNAMIC BASED STRESS DETECTION</a:t>
            </a:r>
          </a:p>
        </p:txBody>
      </p:sp>
    </p:spTree>
    <p:extLst>
      <p:ext uri="{BB962C8B-B14F-4D97-AF65-F5344CB8AC3E}">
        <p14:creationId xmlns:p14="http://schemas.microsoft.com/office/powerpoint/2010/main" val="4158972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133941"/>
            <a:ext cx="8421688" cy="816259"/>
          </a:xfrm>
        </p:spPr>
        <p:txBody>
          <a:bodyPr/>
          <a:lstStyle/>
          <a:p>
            <a:r>
              <a:rPr lang="en-US" dirty="0"/>
              <a:t>MODULE ANALYZING</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graphicFrame>
        <p:nvGraphicFramePr>
          <p:cNvPr id="4" name="Table 4">
            <a:extLst>
              <a:ext uri="{FF2B5EF4-FFF2-40B4-BE49-F238E27FC236}">
                <a16:creationId xmlns:a16="http://schemas.microsoft.com/office/drawing/2014/main" id="{1AC8F708-3BC7-51AC-F333-FEE366B7E6B3}"/>
              </a:ext>
            </a:extLst>
          </p:cNvPr>
          <p:cNvGraphicFramePr>
            <a:graphicFrameLocks noGrp="1"/>
          </p:cNvGraphicFramePr>
          <p:nvPr/>
        </p:nvGraphicFramePr>
        <p:xfrm>
          <a:off x="920814" y="868680"/>
          <a:ext cx="10350372" cy="5486400"/>
        </p:xfrm>
        <a:graphic>
          <a:graphicData uri="http://schemas.openxmlformats.org/drawingml/2006/table">
            <a:tbl>
              <a:tblPr firstRow="1" bandRow="1">
                <a:tableStyleId>{7E9639D4-E3E2-4D34-9284-5A2195B3D0D7}</a:tableStyleId>
              </a:tblPr>
              <a:tblGrid>
                <a:gridCol w="2587593">
                  <a:extLst>
                    <a:ext uri="{9D8B030D-6E8A-4147-A177-3AD203B41FA5}">
                      <a16:colId xmlns:a16="http://schemas.microsoft.com/office/drawing/2014/main" val="2611417218"/>
                    </a:ext>
                  </a:extLst>
                </a:gridCol>
                <a:gridCol w="2587593">
                  <a:extLst>
                    <a:ext uri="{9D8B030D-6E8A-4147-A177-3AD203B41FA5}">
                      <a16:colId xmlns:a16="http://schemas.microsoft.com/office/drawing/2014/main" val="1638494559"/>
                    </a:ext>
                  </a:extLst>
                </a:gridCol>
                <a:gridCol w="2587593">
                  <a:extLst>
                    <a:ext uri="{9D8B030D-6E8A-4147-A177-3AD203B41FA5}">
                      <a16:colId xmlns:a16="http://schemas.microsoft.com/office/drawing/2014/main" val="2548420147"/>
                    </a:ext>
                  </a:extLst>
                </a:gridCol>
                <a:gridCol w="2587593">
                  <a:extLst>
                    <a:ext uri="{9D8B030D-6E8A-4147-A177-3AD203B41FA5}">
                      <a16:colId xmlns:a16="http://schemas.microsoft.com/office/drawing/2014/main" val="2623676060"/>
                    </a:ext>
                  </a:extLst>
                </a:gridCol>
              </a:tblGrid>
              <a:tr h="280499">
                <a:tc>
                  <a:txBody>
                    <a:bodyPr/>
                    <a:lstStyle/>
                    <a:p>
                      <a:r>
                        <a:rPr lang="en-LK" dirty="0"/>
                        <a:t>Feature</a:t>
                      </a:r>
                    </a:p>
                  </a:txBody>
                  <a:tcPr/>
                </a:tc>
                <a:tc>
                  <a:txBody>
                    <a:bodyPr/>
                    <a:lstStyle/>
                    <a:p>
                      <a:r>
                        <a:rPr lang="en-LK" dirty="0"/>
                        <a:t>ESP32</a:t>
                      </a:r>
                    </a:p>
                  </a:txBody>
                  <a:tcPr/>
                </a:tc>
                <a:tc>
                  <a:txBody>
                    <a:bodyPr/>
                    <a:lstStyle/>
                    <a:p>
                      <a:r>
                        <a:rPr lang="en-LK" dirty="0"/>
                        <a:t>ESP8266</a:t>
                      </a:r>
                    </a:p>
                  </a:txBody>
                  <a:tcPr/>
                </a:tc>
                <a:tc>
                  <a:txBody>
                    <a:bodyPr/>
                    <a:lstStyle/>
                    <a:p>
                      <a:r>
                        <a:rPr lang="en-LK" dirty="0"/>
                        <a:t>Winner</a:t>
                      </a:r>
                    </a:p>
                  </a:txBody>
                  <a:tcPr/>
                </a:tc>
                <a:extLst>
                  <a:ext uri="{0D108BD9-81ED-4DB2-BD59-A6C34878D82A}">
                    <a16:rowId xmlns:a16="http://schemas.microsoft.com/office/drawing/2014/main" val="3063755942"/>
                  </a:ext>
                </a:extLst>
              </a:tr>
              <a:tr h="280499">
                <a:tc>
                  <a:txBody>
                    <a:bodyPr/>
                    <a:lstStyle/>
                    <a:p>
                      <a:r>
                        <a:rPr lang="en-LK" b="1" dirty="0"/>
                        <a:t>Micrcontroller</a:t>
                      </a:r>
                    </a:p>
                  </a:txBody>
                  <a:tcPr/>
                </a:tc>
                <a:tc>
                  <a:txBody>
                    <a:bodyPr/>
                    <a:lstStyle/>
                    <a:p>
                      <a:r>
                        <a:rPr lang="en-LK" dirty="0"/>
                        <a:t>Dual-core Xtensa LX6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LK" dirty="0"/>
                        <a:t>Single-core Xtensa LX6</a:t>
                      </a:r>
                    </a:p>
                  </a:txBody>
                  <a:tcPr/>
                </a:tc>
                <a:tc>
                  <a:txBody>
                    <a:bodyPr/>
                    <a:lstStyle/>
                    <a:p>
                      <a:r>
                        <a:rPr lang="en-LK" dirty="0">
                          <a:highlight>
                            <a:srgbClr val="00FF00"/>
                          </a:highlight>
                        </a:rPr>
                        <a:t>ESP32</a:t>
                      </a:r>
                    </a:p>
                  </a:txBody>
                  <a:tcPr/>
                </a:tc>
                <a:extLst>
                  <a:ext uri="{0D108BD9-81ED-4DB2-BD59-A6C34878D82A}">
                    <a16:rowId xmlns:a16="http://schemas.microsoft.com/office/drawing/2014/main" val="3920274901"/>
                  </a:ext>
                </a:extLst>
              </a:tr>
              <a:tr h="280499">
                <a:tc>
                  <a:txBody>
                    <a:bodyPr/>
                    <a:lstStyle/>
                    <a:p>
                      <a:r>
                        <a:rPr lang="en-LK" b="1" dirty="0"/>
                        <a:t>CPU Frequency</a:t>
                      </a:r>
                    </a:p>
                  </a:txBody>
                  <a:tcPr/>
                </a:tc>
                <a:tc>
                  <a:txBody>
                    <a:bodyPr/>
                    <a:lstStyle/>
                    <a:p>
                      <a:r>
                        <a:rPr lang="en-LK" dirty="0"/>
                        <a:t>Up to 240 MHz</a:t>
                      </a:r>
                    </a:p>
                  </a:txBody>
                  <a:tcPr/>
                </a:tc>
                <a:tc>
                  <a:txBody>
                    <a:bodyPr/>
                    <a:lstStyle/>
                    <a:p>
                      <a:r>
                        <a:rPr lang="en-LK" dirty="0"/>
                        <a:t>Up to 160 MHz</a:t>
                      </a:r>
                    </a:p>
                  </a:txBody>
                  <a:tcPr/>
                </a:tc>
                <a:tc>
                  <a:txBody>
                    <a:bodyPr/>
                    <a:lstStyle/>
                    <a:p>
                      <a:r>
                        <a:rPr lang="en-LK" dirty="0">
                          <a:highlight>
                            <a:srgbClr val="00FF00"/>
                          </a:highlight>
                        </a:rPr>
                        <a:t>ESP32</a:t>
                      </a:r>
                    </a:p>
                  </a:txBody>
                  <a:tcPr/>
                </a:tc>
                <a:extLst>
                  <a:ext uri="{0D108BD9-81ED-4DB2-BD59-A6C34878D82A}">
                    <a16:rowId xmlns:a16="http://schemas.microsoft.com/office/drawing/2014/main" val="1737671700"/>
                  </a:ext>
                </a:extLst>
              </a:tr>
              <a:tr h="280499">
                <a:tc>
                  <a:txBody>
                    <a:bodyPr/>
                    <a:lstStyle/>
                    <a:p>
                      <a:r>
                        <a:rPr lang="en-LK" b="1" dirty="0"/>
                        <a:t>Wi-Fi Standard</a:t>
                      </a:r>
                    </a:p>
                  </a:txBody>
                  <a:tcPr/>
                </a:tc>
                <a:tc>
                  <a:txBody>
                    <a:bodyPr/>
                    <a:lstStyle/>
                    <a:p>
                      <a:r>
                        <a:rPr lang="en-LK" dirty="0"/>
                        <a:t>802.11b/g/n (2.4 GHz)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LK" dirty="0"/>
                        <a:t>802.11b/g/n (2.4 GHz)</a:t>
                      </a:r>
                    </a:p>
                  </a:txBody>
                  <a:tcPr/>
                </a:tc>
                <a:tc>
                  <a:txBody>
                    <a:bodyPr/>
                    <a:lstStyle/>
                    <a:p>
                      <a:r>
                        <a:rPr lang="en-LK" dirty="0"/>
                        <a:t>Tie</a:t>
                      </a:r>
                    </a:p>
                  </a:txBody>
                  <a:tcPr/>
                </a:tc>
                <a:extLst>
                  <a:ext uri="{0D108BD9-81ED-4DB2-BD59-A6C34878D82A}">
                    <a16:rowId xmlns:a16="http://schemas.microsoft.com/office/drawing/2014/main" val="2724754508"/>
                  </a:ext>
                </a:extLst>
              </a:tr>
              <a:tr h="280499">
                <a:tc>
                  <a:txBody>
                    <a:bodyPr/>
                    <a:lstStyle/>
                    <a:p>
                      <a:r>
                        <a:rPr lang="en-LK" b="1" dirty="0"/>
                        <a:t>Bluetooth</a:t>
                      </a:r>
                    </a:p>
                  </a:txBody>
                  <a:tcPr/>
                </a:tc>
                <a:tc>
                  <a:txBody>
                    <a:bodyPr/>
                    <a:lstStyle/>
                    <a:p>
                      <a:r>
                        <a:rPr lang="en-LK" dirty="0"/>
                        <a:t>Built-in (BLE)</a:t>
                      </a:r>
                    </a:p>
                  </a:txBody>
                  <a:tcPr/>
                </a:tc>
                <a:tc>
                  <a:txBody>
                    <a:bodyPr/>
                    <a:lstStyle/>
                    <a:p>
                      <a:r>
                        <a:rPr lang="en-LK" dirty="0"/>
                        <a:t>No</a:t>
                      </a:r>
                    </a:p>
                  </a:txBody>
                  <a:tcPr/>
                </a:tc>
                <a:tc>
                  <a:txBody>
                    <a:bodyPr/>
                    <a:lstStyle/>
                    <a:p>
                      <a:r>
                        <a:rPr lang="en-LK" dirty="0">
                          <a:highlight>
                            <a:srgbClr val="00FF00"/>
                          </a:highlight>
                        </a:rPr>
                        <a:t>ESP32</a:t>
                      </a:r>
                    </a:p>
                  </a:txBody>
                  <a:tcPr/>
                </a:tc>
                <a:extLst>
                  <a:ext uri="{0D108BD9-81ED-4DB2-BD59-A6C34878D82A}">
                    <a16:rowId xmlns:a16="http://schemas.microsoft.com/office/drawing/2014/main" val="2097787839"/>
                  </a:ext>
                </a:extLst>
              </a:tr>
              <a:tr h="280499">
                <a:tc>
                  <a:txBody>
                    <a:bodyPr/>
                    <a:lstStyle/>
                    <a:p>
                      <a:r>
                        <a:rPr lang="en-LK" b="1" dirty="0"/>
                        <a:t>RAM</a:t>
                      </a:r>
                    </a:p>
                  </a:txBody>
                  <a:tcPr/>
                </a:tc>
                <a:tc>
                  <a:txBody>
                    <a:bodyPr/>
                    <a:lstStyle/>
                    <a:p>
                      <a:r>
                        <a:rPr lang="en-LK" dirty="0"/>
                        <a:t>520 KB SRAM</a:t>
                      </a:r>
                    </a:p>
                  </a:txBody>
                  <a:tcPr/>
                </a:tc>
                <a:tc>
                  <a:txBody>
                    <a:bodyPr/>
                    <a:lstStyle/>
                    <a:p>
                      <a:r>
                        <a:rPr lang="en-LK" dirty="0"/>
                        <a:t>160 KB SRAM</a:t>
                      </a:r>
                    </a:p>
                  </a:txBody>
                  <a:tcPr/>
                </a:tc>
                <a:tc>
                  <a:txBody>
                    <a:bodyPr/>
                    <a:lstStyle/>
                    <a:p>
                      <a:r>
                        <a:rPr lang="en-LK" dirty="0">
                          <a:highlight>
                            <a:srgbClr val="00FF00"/>
                          </a:highlight>
                        </a:rPr>
                        <a:t>ESP32</a:t>
                      </a:r>
                    </a:p>
                  </a:txBody>
                  <a:tcPr/>
                </a:tc>
                <a:extLst>
                  <a:ext uri="{0D108BD9-81ED-4DB2-BD59-A6C34878D82A}">
                    <a16:rowId xmlns:a16="http://schemas.microsoft.com/office/drawing/2014/main" val="2940451758"/>
                  </a:ext>
                </a:extLst>
              </a:tr>
              <a:tr h="280499">
                <a:tc>
                  <a:txBody>
                    <a:bodyPr/>
                    <a:lstStyle/>
                    <a:p>
                      <a:r>
                        <a:rPr lang="en-LK" b="1" dirty="0"/>
                        <a:t>Flash Memory</a:t>
                      </a:r>
                    </a:p>
                  </a:txBody>
                  <a:tcPr/>
                </a:tc>
                <a:tc>
                  <a:txBody>
                    <a:bodyPr/>
                    <a:lstStyle/>
                    <a:p>
                      <a:r>
                        <a:rPr lang="en-LK" dirty="0"/>
                        <a:t>4 MB</a:t>
                      </a:r>
                    </a:p>
                  </a:txBody>
                  <a:tcPr/>
                </a:tc>
                <a:tc>
                  <a:txBody>
                    <a:bodyPr/>
                    <a:lstStyle/>
                    <a:p>
                      <a:r>
                        <a:rPr lang="en-LK" dirty="0"/>
                        <a:t>4 MB</a:t>
                      </a:r>
                    </a:p>
                  </a:txBody>
                  <a:tcPr/>
                </a:tc>
                <a:tc>
                  <a:txBody>
                    <a:bodyPr/>
                    <a:lstStyle/>
                    <a:p>
                      <a:r>
                        <a:rPr lang="en-LK" dirty="0"/>
                        <a:t>Tie</a:t>
                      </a:r>
                    </a:p>
                  </a:txBody>
                  <a:tcPr/>
                </a:tc>
                <a:extLst>
                  <a:ext uri="{0D108BD9-81ED-4DB2-BD59-A6C34878D82A}">
                    <a16:rowId xmlns:a16="http://schemas.microsoft.com/office/drawing/2014/main" val="375963385"/>
                  </a:ext>
                </a:extLst>
              </a:tr>
              <a:tr h="280499">
                <a:tc>
                  <a:txBody>
                    <a:bodyPr/>
                    <a:lstStyle/>
                    <a:p>
                      <a:r>
                        <a:rPr lang="en-LK" b="1" dirty="0"/>
                        <a:t>Analog Inputs</a:t>
                      </a:r>
                    </a:p>
                  </a:txBody>
                  <a:tcPr/>
                </a:tc>
                <a:tc>
                  <a:txBody>
                    <a:bodyPr/>
                    <a:lstStyle/>
                    <a:p>
                      <a:r>
                        <a:rPr lang="en-LK" dirty="0"/>
                        <a:t>18</a:t>
                      </a:r>
                    </a:p>
                  </a:txBody>
                  <a:tcPr/>
                </a:tc>
                <a:tc>
                  <a:txBody>
                    <a:bodyPr/>
                    <a:lstStyle/>
                    <a:p>
                      <a:r>
                        <a:rPr lang="en-LK" dirty="0"/>
                        <a:t>1 (10-bit)</a:t>
                      </a:r>
                    </a:p>
                  </a:txBody>
                  <a:tcPr/>
                </a:tc>
                <a:tc>
                  <a:txBody>
                    <a:bodyPr/>
                    <a:lstStyle/>
                    <a:p>
                      <a:r>
                        <a:rPr lang="en-LK" dirty="0">
                          <a:highlight>
                            <a:srgbClr val="00FF00"/>
                          </a:highlight>
                        </a:rPr>
                        <a:t>ESP32</a:t>
                      </a:r>
                    </a:p>
                  </a:txBody>
                  <a:tcPr/>
                </a:tc>
                <a:extLst>
                  <a:ext uri="{0D108BD9-81ED-4DB2-BD59-A6C34878D82A}">
                    <a16:rowId xmlns:a16="http://schemas.microsoft.com/office/drawing/2014/main" val="72825791"/>
                  </a:ext>
                </a:extLst>
              </a:tr>
              <a:tr h="280499">
                <a:tc>
                  <a:txBody>
                    <a:bodyPr/>
                    <a:lstStyle/>
                    <a:p>
                      <a:r>
                        <a:rPr lang="en-LK" b="1" dirty="0"/>
                        <a:t>Low Power Modes</a:t>
                      </a:r>
                    </a:p>
                  </a:txBody>
                  <a:tcPr/>
                </a:tc>
                <a:tc>
                  <a:txBody>
                    <a:bodyPr/>
                    <a:lstStyle/>
                    <a:p>
                      <a:r>
                        <a:rPr lang="en-LK" dirty="0"/>
                        <a:t>Yes</a:t>
                      </a:r>
                    </a:p>
                  </a:txBody>
                  <a:tcPr/>
                </a:tc>
                <a:tc>
                  <a:txBody>
                    <a:bodyPr/>
                    <a:lstStyle/>
                    <a:p>
                      <a:r>
                        <a:rPr lang="en-LK" dirty="0"/>
                        <a:t>Yes</a:t>
                      </a:r>
                    </a:p>
                  </a:txBody>
                  <a:tcPr/>
                </a:tc>
                <a:tc>
                  <a:txBody>
                    <a:bodyPr/>
                    <a:lstStyle/>
                    <a:p>
                      <a:r>
                        <a:rPr lang="en-LK" dirty="0"/>
                        <a:t>Tie</a:t>
                      </a:r>
                    </a:p>
                  </a:txBody>
                  <a:tcPr/>
                </a:tc>
                <a:extLst>
                  <a:ext uri="{0D108BD9-81ED-4DB2-BD59-A6C34878D82A}">
                    <a16:rowId xmlns:a16="http://schemas.microsoft.com/office/drawing/2014/main" val="67122739"/>
                  </a:ext>
                </a:extLst>
              </a:tr>
              <a:tr h="280499">
                <a:tc>
                  <a:txBody>
                    <a:bodyPr/>
                    <a:lstStyle/>
                    <a:p>
                      <a:r>
                        <a:rPr lang="en-LK" b="1" dirty="0"/>
                        <a:t>Cost</a:t>
                      </a:r>
                    </a:p>
                  </a:txBody>
                  <a:tcPr/>
                </a:tc>
                <a:tc>
                  <a:txBody>
                    <a:bodyPr/>
                    <a:lstStyle/>
                    <a:p>
                      <a:r>
                        <a:rPr lang="en-LK" dirty="0"/>
                        <a:t>LKR 4950.00</a:t>
                      </a:r>
                    </a:p>
                  </a:txBody>
                  <a:tcPr/>
                </a:tc>
                <a:tc>
                  <a:txBody>
                    <a:bodyPr/>
                    <a:lstStyle/>
                    <a:p>
                      <a:r>
                        <a:rPr lang="en-LK" dirty="0"/>
                        <a:t>LKR 1650.00</a:t>
                      </a:r>
                    </a:p>
                  </a:txBody>
                  <a:tcPr/>
                </a:tc>
                <a:tc>
                  <a:txBody>
                    <a:bodyPr/>
                    <a:lstStyle/>
                    <a:p>
                      <a:r>
                        <a:rPr lang="en-LK" dirty="0"/>
                        <a:t>ESP8266</a:t>
                      </a:r>
                    </a:p>
                  </a:txBody>
                  <a:tcPr/>
                </a:tc>
                <a:extLst>
                  <a:ext uri="{0D108BD9-81ED-4DB2-BD59-A6C34878D82A}">
                    <a16:rowId xmlns:a16="http://schemas.microsoft.com/office/drawing/2014/main" val="2359731615"/>
                  </a:ext>
                </a:extLst>
              </a:tr>
              <a:tr h="280499">
                <a:tc>
                  <a:txBody>
                    <a:bodyPr/>
                    <a:lstStyle/>
                    <a:p>
                      <a:r>
                        <a:rPr lang="en-LK" b="1" dirty="0"/>
                        <a:t>Wirelese Range (Wi-Fi)</a:t>
                      </a:r>
                    </a:p>
                  </a:txBody>
                  <a:tcPr/>
                </a:tc>
                <a:tc>
                  <a:txBody>
                    <a:bodyPr/>
                    <a:lstStyle/>
                    <a:p>
                      <a:r>
                        <a:rPr lang="en-LK" dirty="0"/>
                        <a:t>Typically Better</a:t>
                      </a:r>
                    </a:p>
                  </a:txBody>
                  <a:tcPr/>
                </a:tc>
                <a:tc>
                  <a:txBody>
                    <a:bodyPr/>
                    <a:lstStyle/>
                    <a:p>
                      <a:r>
                        <a:rPr lang="en-LK" dirty="0"/>
                        <a:t>Typically Good</a:t>
                      </a:r>
                    </a:p>
                  </a:txBody>
                  <a:tcPr/>
                </a:tc>
                <a:tc>
                  <a:txBody>
                    <a:bodyPr/>
                    <a:lstStyle/>
                    <a:p>
                      <a:r>
                        <a:rPr lang="en-LK" dirty="0">
                          <a:highlight>
                            <a:srgbClr val="00FF00"/>
                          </a:highlight>
                        </a:rPr>
                        <a:t>ESP32</a:t>
                      </a:r>
                    </a:p>
                  </a:txBody>
                  <a:tcPr/>
                </a:tc>
                <a:extLst>
                  <a:ext uri="{0D108BD9-81ED-4DB2-BD59-A6C34878D82A}">
                    <a16:rowId xmlns:a16="http://schemas.microsoft.com/office/drawing/2014/main" val="2457828721"/>
                  </a:ext>
                </a:extLst>
              </a:tr>
              <a:tr h="280499">
                <a:tc>
                  <a:txBody>
                    <a:bodyPr/>
                    <a:lstStyle/>
                    <a:p>
                      <a:r>
                        <a:rPr lang="en-LK" b="1" dirty="0"/>
                        <a:t>Real-Time Operating</a:t>
                      </a:r>
                    </a:p>
                  </a:txBody>
                  <a:tcPr/>
                </a:tc>
                <a:tc>
                  <a:txBody>
                    <a:bodyPr/>
                    <a:lstStyle/>
                    <a:p>
                      <a:r>
                        <a:rPr lang="en-LK" dirty="0"/>
                        <a:t>FreeRTOS</a:t>
                      </a:r>
                    </a:p>
                  </a:txBody>
                  <a:tcPr/>
                </a:tc>
                <a:tc>
                  <a:txBody>
                    <a:bodyPr/>
                    <a:lstStyle/>
                    <a:p>
                      <a:r>
                        <a:rPr lang="en-LK" dirty="0"/>
                        <a:t>No</a:t>
                      </a:r>
                    </a:p>
                  </a:txBody>
                  <a:tcPr/>
                </a:tc>
                <a:tc>
                  <a:txBody>
                    <a:bodyPr/>
                    <a:lstStyle/>
                    <a:p>
                      <a:r>
                        <a:rPr lang="en-LK" dirty="0">
                          <a:highlight>
                            <a:srgbClr val="00FF00"/>
                          </a:highlight>
                        </a:rPr>
                        <a:t>ESP32</a:t>
                      </a:r>
                    </a:p>
                  </a:txBody>
                  <a:tcPr/>
                </a:tc>
                <a:extLst>
                  <a:ext uri="{0D108BD9-81ED-4DB2-BD59-A6C34878D82A}">
                    <a16:rowId xmlns:a16="http://schemas.microsoft.com/office/drawing/2014/main" val="3909479307"/>
                  </a:ext>
                </a:extLst>
              </a:tr>
              <a:tr h="280499">
                <a:tc>
                  <a:txBody>
                    <a:bodyPr/>
                    <a:lstStyle/>
                    <a:p>
                      <a:r>
                        <a:rPr lang="en-LK" b="1" dirty="0"/>
                        <a:t>Ecosystem</a:t>
                      </a:r>
                    </a:p>
                  </a:txBody>
                  <a:tcPr/>
                </a:tc>
                <a:tc>
                  <a:txBody>
                    <a:bodyPr/>
                    <a:lstStyle/>
                    <a:p>
                      <a:r>
                        <a:rPr lang="en-LK" dirty="0"/>
                        <a:t>Expanding</a:t>
                      </a:r>
                    </a:p>
                  </a:txBody>
                  <a:tcPr/>
                </a:tc>
                <a:tc>
                  <a:txBody>
                    <a:bodyPr/>
                    <a:lstStyle/>
                    <a:p>
                      <a:r>
                        <a:rPr lang="en-LK" dirty="0"/>
                        <a:t>Established</a:t>
                      </a:r>
                    </a:p>
                  </a:txBody>
                  <a:tcPr/>
                </a:tc>
                <a:tc>
                  <a:txBody>
                    <a:bodyPr/>
                    <a:lstStyle/>
                    <a:p>
                      <a:r>
                        <a:rPr lang="en-LK" dirty="0">
                          <a:highlight>
                            <a:srgbClr val="00FF00"/>
                          </a:highlight>
                        </a:rPr>
                        <a:t>ESP32</a:t>
                      </a:r>
                    </a:p>
                  </a:txBody>
                  <a:tcPr/>
                </a:tc>
                <a:extLst>
                  <a:ext uri="{0D108BD9-81ED-4DB2-BD59-A6C34878D82A}">
                    <a16:rowId xmlns:a16="http://schemas.microsoft.com/office/drawing/2014/main" val="795362130"/>
                  </a:ext>
                </a:extLst>
              </a:tr>
              <a:tr h="280499">
                <a:tc>
                  <a:txBody>
                    <a:bodyPr/>
                    <a:lstStyle/>
                    <a:p>
                      <a:r>
                        <a:rPr lang="en-LK" b="1" dirty="0"/>
                        <a:t>Community Support</a:t>
                      </a:r>
                    </a:p>
                  </a:txBody>
                  <a:tcPr/>
                </a:tc>
                <a:tc>
                  <a:txBody>
                    <a:bodyPr/>
                    <a:lstStyle/>
                    <a:p>
                      <a:r>
                        <a:rPr lang="en-LK" dirty="0"/>
                        <a:t>Strong</a:t>
                      </a:r>
                    </a:p>
                  </a:txBody>
                  <a:tcPr/>
                </a:tc>
                <a:tc>
                  <a:txBody>
                    <a:bodyPr/>
                    <a:lstStyle/>
                    <a:p>
                      <a:r>
                        <a:rPr lang="en-LK" dirty="0"/>
                        <a:t>Strong</a:t>
                      </a:r>
                    </a:p>
                  </a:txBody>
                  <a:tcPr/>
                </a:tc>
                <a:tc>
                  <a:txBody>
                    <a:bodyPr/>
                    <a:lstStyle/>
                    <a:p>
                      <a:r>
                        <a:rPr lang="en-LK" dirty="0"/>
                        <a:t>Tie</a:t>
                      </a:r>
                    </a:p>
                  </a:txBody>
                  <a:tcPr/>
                </a:tc>
                <a:extLst>
                  <a:ext uri="{0D108BD9-81ED-4DB2-BD59-A6C34878D82A}">
                    <a16:rowId xmlns:a16="http://schemas.microsoft.com/office/drawing/2014/main" val="4210645577"/>
                  </a:ext>
                </a:extLst>
              </a:tr>
              <a:tr h="280499">
                <a:tc>
                  <a:txBody>
                    <a:bodyPr/>
                    <a:lstStyle/>
                    <a:p>
                      <a:r>
                        <a:rPr lang="en-LK" b="1" dirty="0"/>
                        <a:t>Additional Features</a:t>
                      </a:r>
                    </a:p>
                  </a:txBody>
                  <a:tcPr/>
                </a:tc>
                <a:tc>
                  <a:txBody>
                    <a:bodyPr/>
                    <a:lstStyle/>
                    <a:p>
                      <a:r>
                        <a:rPr lang="en-LK" dirty="0"/>
                        <a:t>Bluetooth, Dual-core</a:t>
                      </a:r>
                    </a:p>
                  </a:txBody>
                  <a:tcPr/>
                </a:tc>
                <a:tc>
                  <a:txBody>
                    <a:bodyPr/>
                    <a:lstStyle/>
                    <a:p>
                      <a:r>
                        <a:rPr lang="en-LK" dirty="0"/>
                        <a:t>None</a:t>
                      </a:r>
                    </a:p>
                  </a:txBody>
                  <a:tcPr/>
                </a:tc>
                <a:tc>
                  <a:txBody>
                    <a:bodyPr/>
                    <a:lstStyle/>
                    <a:p>
                      <a:r>
                        <a:rPr lang="en-LK" dirty="0">
                          <a:highlight>
                            <a:srgbClr val="00FF00"/>
                          </a:highlight>
                        </a:rPr>
                        <a:t>ESP32</a:t>
                      </a:r>
                    </a:p>
                  </a:txBody>
                  <a:tcPr/>
                </a:tc>
                <a:extLst>
                  <a:ext uri="{0D108BD9-81ED-4DB2-BD59-A6C34878D82A}">
                    <a16:rowId xmlns:a16="http://schemas.microsoft.com/office/drawing/2014/main" val="1034391658"/>
                  </a:ext>
                </a:extLst>
              </a:tr>
            </a:tbl>
          </a:graphicData>
        </a:graphic>
      </p:graphicFrame>
    </p:spTree>
    <p:extLst>
      <p:ext uri="{BB962C8B-B14F-4D97-AF65-F5344CB8AC3E}">
        <p14:creationId xmlns:p14="http://schemas.microsoft.com/office/powerpoint/2010/main" val="113357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normAutofit fontScale="90000"/>
          </a:bodyPr>
          <a:lstStyle/>
          <a:p>
            <a:r>
              <a:rPr lang="en-US" b="1" dirty="0"/>
              <a:t>Workflow of the component</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pic>
        <p:nvPicPr>
          <p:cNvPr id="5" name="Picture 4" descr="A diagram of a computer mouse&#10;&#10;Description automatically generated">
            <a:extLst>
              <a:ext uri="{FF2B5EF4-FFF2-40B4-BE49-F238E27FC236}">
                <a16:creationId xmlns:a16="http://schemas.microsoft.com/office/drawing/2014/main" id="{EC29477F-50B0-E3ED-36D3-76D5889171BC}"/>
              </a:ext>
            </a:extLst>
          </p:cNvPr>
          <p:cNvPicPr>
            <a:picLocks noChangeAspect="1"/>
          </p:cNvPicPr>
          <p:nvPr/>
        </p:nvPicPr>
        <p:blipFill>
          <a:blip r:embed="rId3"/>
          <a:stretch>
            <a:fillRect/>
          </a:stretch>
        </p:blipFill>
        <p:spPr>
          <a:xfrm>
            <a:off x="1828799" y="1424736"/>
            <a:ext cx="8270593" cy="4694040"/>
          </a:xfrm>
          <a:prstGeom prst="rect">
            <a:avLst/>
          </a:prstGeom>
        </p:spPr>
      </p:pic>
    </p:spTree>
    <p:extLst>
      <p:ext uri="{BB962C8B-B14F-4D97-AF65-F5344CB8AC3E}">
        <p14:creationId xmlns:p14="http://schemas.microsoft.com/office/powerpoint/2010/main" val="717769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normAutofit/>
          </a:bodyPr>
          <a:lstStyle/>
          <a:p>
            <a:r>
              <a:rPr lang="en-US" b="1" dirty="0"/>
              <a:t>Swell dataset</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sp>
        <p:nvSpPr>
          <p:cNvPr id="3" name="Text Placeholder 124">
            <a:extLst>
              <a:ext uri="{FF2B5EF4-FFF2-40B4-BE49-F238E27FC236}">
                <a16:creationId xmlns:a16="http://schemas.microsoft.com/office/drawing/2014/main" id="{B1BD9ED6-5B12-239D-B996-155795CB8696}"/>
              </a:ext>
            </a:extLst>
          </p:cNvPr>
          <p:cNvSpPr txBox="1">
            <a:spLocks/>
          </p:cNvSpPr>
          <p:nvPr/>
        </p:nvSpPr>
        <p:spPr>
          <a:xfrm>
            <a:off x="817729" y="1978090"/>
            <a:ext cx="4992910" cy="3396343"/>
          </a:xfrm>
          <a:prstGeom prst="rect">
            <a:avLst/>
          </a:prstGeom>
        </p:spPr>
        <p:txBody>
          <a:bodyPr vert="horz" lIns="0" tIns="45720" rIns="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just">
              <a:lnSpc>
                <a:spcPct val="100000"/>
              </a:lnSpc>
              <a:buFont typeface="Arial" panose="020B0604020202020204" pitchFamily="34" charset="0"/>
              <a:buChar char="•"/>
            </a:pPr>
            <a:r>
              <a:rPr lang="en-US" sz="1600" dirty="0"/>
              <a:t>Dataset count – 410,323 rows</a:t>
            </a:r>
          </a:p>
          <a:p>
            <a:pPr marL="285750" indent="-285750" algn="just">
              <a:lnSpc>
                <a:spcPct val="100000"/>
              </a:lnSpc>
              <a:buFont typeface="Arial" panose="020B0604020202020204" pitchFamily="34" charset="0"/>
              <a:buChar char="•"/>
            </a:pPr>
            <a:r>
              <a:rPr lang="en-US" sz="1600" dirty="0"/>
              <a:t>Extracted Features (Based on Correlation):</a:t>
            </a:r>
          </a:p>
          <a:p>
            <a:pPr marL="742950" lvl="1" indent="-285750" algn="just">
              <a:lnSpc>
                <a:spcPct val="100000"/>
              </a:lnSpc>
              <a:buFont typeface="Arial" panose="020B0604020202020204" pitchFamily="34" charset="0"/>
              <a:buChar char="•"/>
            </a:pPr>
            <a:r>
              <a:rPr lang="en-US" sz="1200" b="0" dirty="0"/>
              <a:t>Standard Deviation of RR Intervals (SDRR)</a:t>
            </a:r>
          </a:p>
          <a:p>
            <a:pPr marL="742950" lvl="1" indent="-285750" algn="just">
              <a:lnSpc>
                <a:spcPct val="100000"/>
              </a:lnSpc>
              <a:buFont typeface="Arial" panose="020B0604020202020204" pitchFamily="34" charset="0"/>
              <a:buChar char="•"/>
            </a:pPr>
            <a:r>
              <a:rPr lang="en-US" sz="1200" b="0" dirty="0"/>
              <a:t>Ratio of Standard Deviations (SDRR_RMSSD)</a:t>
            </a:r>
          </a:p>
          <a:p>
            <a:pPr marL="742950" lvl="1" indent="-285750" algn="just">
              <a:lnSpc>
                <a:spcPct val="100000"/>
              </a:lnSpc>
              <a:buFont typeface="Arial" panose="020B0604020202020204" pitchFamily="34" charset="0"/>
              <a:buChar char="•"/>
            </a:pPr>
            <a:r>
              <a:rPr lang="en-US" sz="1200" b="0" dirty="0"/>
              <a:t>Standard Deviation of Differences of Adjacent RR Intervals (SD2)</a:t>
            </a:r>
          </a:p>
          <a:p>
            <a:pPr marL="742950" lvl="1" indent="-285750" algn="just">
              <a:lnSpc>
                <a:spcPct val="100000"/>
              </a:lnSpc>
              <a:buFont typeface="Arial" panose="020B0604020202020204" pitchFamily="34" charset="0"/>
              <a:buChar char="•"/>
            </a:pPr>
            <a:r>
              <a:rPr lang="en-US" sz="1200" b="0" dirty="0"/>
              <a:t>Kurtosis of RR Intervals (KURT)</a:t>
            </a:r>
          </a:p>
          <a:p>
            <a:pPr marL="742950" lvl="1" indent="-285750" algn="just">
              <a:lnSpc>
                <a:spcPct val="100000"/>
              </a:lnSpc>
              <a:buFont typeface="Arial" panose="020B0604020202020204" pitchFamily="34" charset="0"/>
              <a:buChar char="•"/>
            </a:pPr>
            <a:r>
              <a:rPr lang="en-US" sz="1200" b="0" dirty="0"/>
              <a:t>Skewness of RR Intervals (SKEW)</a:t>
            </a:r>
          </a:p>
          <a:p>
            <a:pPr marL="742950" lvl="1" indent="-285750" algn="just">
              <a:lnSpc>
                <a:spcPct val="100000"/>
              </a:lnSpc>
              <a:buFont typeface="Arial" panose="020B0604020202020204" pitchFamily="34" charset="0"/>
              <a:buChar char="•"/>
            </a:pPr>
            <a:r>
              <a:rPr lang="en-US" sz="1200" b="0" dirty="0"/>
              <a:t>Median of Relative RR Intervals (MEDIAN_REL_RR)</a:t>
            </a:r>
          </a:p>
          <a:p>
            <a:pPr marL="742950" lvl="1" indent="-285750" algn="just">
              <a:lnSpc>
                <a:spcPct val="100000"/>
              </a:lnSpc>
              <a:buFont typeface="Arial" panose="020B0604020202020204" pitchFamily="34" charset="0"/>
              <a:buChar char="•"/>
            </a:pPr>
            <a:r>
              <a:rPr lang="en-US" sz="1200" b="0" dirty="0"/>
              <a:t>Kurtosis of Relative RR Intervals (KURT_REL_RR)</a:t>
            </a:r>
          </a:p>
          <a:p>
            <a:pPr marL="742950" lvl="1" indent="-285750" algn="just">
              <a:lnSpc>
                <a:spcPct val="100000"/>
              </a:lnSpc>
              <a:buFont typeface="Arial" panose="020B0604020202020204" pitchFamily="34" charset="0"/>
              <a:buChar char="•"/>
            </a:pPr>
            <a:r>
              <a:rPr lang="en-US" sz="1200" b="0" dirty="0"/>
              <a:t>Skewness of Relative RR Intervals (SKEW_REL_RR)</a:t>
            </a:r>
          </a:p>
          <a:p>
            <a:pPr marL="742950" lvl="1" indent="-285750" algn="just">
              <a:lnSpc>
                <a:spcPct val="100000"/>
              </a:lnSpc>
              <a:buFont typeface="Arial" panose="020B0604020202020204" pitchFamily="34" charset="0"/>
              <a:buChar char="•"/>
            </a:pPr>
            <a:r>
              <a:rPr lang="en-US" sz="1200" b="0" dirty="0"/>
              <a:t>Very Low Frequency (VLF)</a:t>
            </a:r>
          </a:p>
          <a:p>
            <a:pPr marL="742950" lvl="1" indent="-285750" algn="just">
              <a:lnSpc>
                <a:spcPct val="100000"/>
              </a:lnSpc>
              <a:buFont typeface="Arial" panose="020B0604020202020204" pitchFamily="34" charset="0"/>
              <a:buChar char="•"/>
            </a:pPr>
            <a:r>
              <a:rPr lang="en-US" sz="1200" b="0" dirty="0"/>
              <a:t>Percentage of VLF (VLF_PCT)</a:t>
            </a:r>
          </a:p>
          <a:p>
            <a:pPr marL="742950" lvl="1" indent="-285750" algn="just">
              <a:lnSpc>
                <a:spcPct val="100000"/>
              </a:lnSpc>
              <a:buFont typeface="Arial" panose="020B0604020202020204" pitchFamily="34" charset="0"/>
              <a:buChar char="•"/>
            </a:pPr>
            <a:r>
              <a:rPr lang="en-US" sz="1200" b="0" dirty="0"/>
              <a:t>Total Power (TP)</a:t>
            </a:r>
            <a:endParaRPr lang="en-US" sz="2000" dirty="0"/>
          </a:p>
          <a:p>
            <a:pPr lvl="1" algn="just">
              <a:lnSpc>
                <a:spcPct val="100000"/>
              </a:lnSpc>
            </a:pPr>
            <a:endParaRPr lang="en-US" sz="1600" b="0" dirty="0"/>
          </a:p>
        </p:txBody>
      </p:sp>
      <p:sp>
        <p:nvSpPr>
          <p:cNvPr id="6" name="TextBox 5">
            <a:extLst>
              <a:ext uri="{FF2B5EF4-FFF2-40B4-BE49-F238E27FC236}">
                <a16:creationId xmlns:a16="http://schemas.microsoft.com/office/drawing/2014/main" id="{E7A173A5-8240-1ED9-EC9E-6F2CA6981C25}"/>
              </a:ext>
            </a:extLst>
          </p:cNvPr>
          <p:cNvSpPr txBox="1"/>
          <p:nvPr/>
        </p:nvSpPr>
        <p:spPr>
          <a:xfrm>
            <a:off x="5810639" y="1868920"/>
            <a:ext cx="6097554" cy="1415772"/>
          </a:xfrm>
          <a:prstGeom prst="rect">
            <a:avLst/>
          </a:prstGeom>
          <a:noFill/>
        </p:spPr>
        <p:txBody>
          <a:bodyPr wrap="square">
            <a:spAutoFit/>
          </a:bodyPr>
          <a:lstStyle/>
          <a:p>
            <a:pPr marL="285750" indent="-285750" algn="just">
              <a:lnSpc>
                <a:spcPct val="100000"/>
              </a:lnSpc>
              <a:buFont typeface="Arial" panose="020B0604020202020204" pitchFamily="34" charset="0"/>
              <a:buChar char="•"/>
            </a:pPr>
            <a:r>
              <a:rPr lang="en-US" sz="1600" dirty="0"/>
              <a:t>Conditions</a:t>
            </a:r>
          </a:p>
          <a:p>
            <a:pPr marL="742950" lvl="1" indent="-285750" algn="just">
              <a:lnSpc>
                <a:spcPct val="100000"/>
              </a:lnSpc>
              <a:buFont typeface="Arial" panose="020B0604020202020204" pitchFamily="34" charset="0"/>
              <a:buChar char="•"/>
            </a:pPr>
            <a:r>
              <a:rPr lang="en-US" sz="1400" b="0" dirty="0"/>
              <a:t>stress</a:t>
            </a:r>
          </a:p>
          <a:p>
            <a:pPr marL="742950" lvl="1" indent="-285750" algn="just">
              <a:lnSpc>
                <a:spcPct val="100000"/>
              </a:lnSpc>
              <a:buFont typeface="Arial" panose="020B0604020202020204" pitchFamily="34" charset="0"/>
              <a:buChar char="•"/>
            </a:pPr>
            <a:r>
              <a:rPr lang="en-US" sz="1400" b="0" dirty="0"/>
              <a:t>no stress</a:t>
            </a:r>
          </a:p>
          <a:p>
            <a:pPr marL="742950" lvl="1" indent="-285750" algn="just">
              <a:lnSpc>
                <a:spcPct val="100000"/>
              </a:lnSpc>
              <a:buFont typeface="Arial" panose="020B0604020202020204" pitchFamily="34" charset="0"/>
              <a:buChar char="•"/>
            </a:pPr>
            <a:r>
              <a:rPr lang="en-US" sz="1400" b="0" dirty="0"/>
              <a:t>interruption – Finish time reduced to 2/3</a:t>
            </a:r>
          </a:p>
          <a:p>
            <a:pPr marL="742950" lvl="1" indent="-285750" algn="just">
              <a:lnSpc>
                <a:spcPct val="100000"/>
              </a:lnSpc>
              <a:buFont typeface="Arial" panose="020B0604020202020204" pitchFamily="34" charset="0"/>
              <a:buChar char="•"/>
            </a:pPr>
            <a:r>
              <a:rPr lang="en-US" sz="1400" b="0" dirty="0"/>
              <a:t>time pressure – Other tasks were assigned during the current task.</a:t>
            </a:r>
          </a:p>
          <a:p>
            <a:pPr marL="742950" lvl="1" indent="-285750" algn="just">
              <a:lnSpc>
                <a:spcPct val="100000"/>
              </a:lnSpc>
              <a:buFont typeface="Arial" panose="020B0604020202020204" pitchFamily="34" charset="0"/>
              <a:buChar char="•"/>
            </a:pPr>
            <a:endParaRPr lang="en-US" sz="1400" b="0" dirty="0"/>
          </a:p>
        </p:txBody>
      </p:sp>
    </p:spTree>
    <p:extLst>
      <p:ext uri="{BB962C8B-B14F-4D97-AF65-F5344CB8AC3E}">
        <p14:creationId xmlns:p14="http://schemas.microsoft.com/office/powerpoint/2010/main" val="1676517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sp>
        <p:nvSpPr>
          <p:cNvPr id="3" name="Title 1">
            <a:extLst>
              <a:ext uri="{FF2B5EF4-FFF2-40B4-BE49-F238E27FC236}">
                <a16:creationId xmlns:a16="http://schemas.microsoft.com/office/drawing/2014/main" id="{771C59AA-DE72-D28E-C736-2D7033DE6621}"/>
              </a:ext>
            </a:extLst>
          </p:cNvPr>
          <p:cNvSpPr txBox="1">
            <a:spLocks/>
          </p:cNvSpPr>
          <p:nvPr/>
        </p:nvSpPr>
        <p:spPr>
          <a:xfrm>
            <a:off x="2766563" y="3274314"/>
            <a:ext cx="6833512" cy="3736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l"/>
            <a:r>
              <a:rPr lang="en-US" sz="4000" dirty="0">
                <a:latin typeface="+mn-lt"/>
              </a:rPr>
              <a:t>Let’s move to the code…</a:t>
            </a:r>
          </a:p>
        </p:txBody>
      </p:sp>
    </p:spTree>
    <p:extLst>
      <p:ext uri="{BB962C8B-B14F-4D97-AF65-F5344CB8AC3E}">
        <p14:creationId xmlns:p14="http://schemas.microsoft.com/office/powerpoint/2010/main" val="2720683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normAutofit/>
          </a:bodyPr>
          <a:lstStyle/>
          <a:p>
            <a:r>
              <a:rPr lang="en-US" b="1" dirty="0"/>
              <a:t>Results and discussion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pic>
        <p:nvPicPr>
          <p:cNvPr id="7" name="Picture 6">
            <a:extLst>
              <a:ext uri="{FF2B5EF4-FFF2-40B4-BE49-F238E27FC236}">
                <a16:creationId xmlns:a16="http://schemas.microsoft.com/office/drawing/2014/main" id="{0256B905-3629-B76A-FD29-A22CBA66D6D7}"/>
              </a:ext>
            </a:extLst>
          </p:cNvPr>
          <p:cNvPicPr>
            <a:picLocks noChangeAspect="1"/>
          </p:cNvPicPr>
          <p:nvPr/>
        </p:nvPicPr>
        <p:blipFill>
          <a:blip r:embed="rId3"/>
          <a:stretch>
            <a:fillRect/>
          </a:stretch>
        </p:blipFill>
        <p:spPr>
          <a:xfrm>
            <a:off x="596897" y="1978090"/>
            <a:ext cx="4448116" cy="3799808"/>
          </a:xfrm>
          <a:prstGeom prst="rect">
            <a:avLst/>
          </a:prstGeom>
        </p:spPr>
      </p:pic>
      <p:pic>
        <p:nvPicPr>
          <p:cNvPr id="10" name="Picture 9">
            <a:extLst>
              <a:ext uri="{FF2B5EF4-FFF2-40B4-BE49-F238E27FC236}">
                <a16:creationId xmlns:a16="http://schemas.microsoft.com/office/drawing/2014/main" id="{B13240EE-76A2-5845-DD87-002E28B4834F}"/>
              </a:ext>
            </a:extLst>
          </p:cNvPr>
          <p:cNvPicPr>
            <a:picLocks noChangeAspect="1"/>
          </p:cNvPicPr>
          <p:nvPr/>
        </p:nvPicPr>
        <p:blipFill>
          <a:blip r:embed="rId4"/>
          <a:stretch>
            <a:fillRect/>
          </a:stretch>
        </p:blipFill>
        <p:spPr>
          <a:xfrm>
            <a:off x="5280888" y="2583727"/>
            <a:ext cx="6320696" cy="2461359"/>
          </a:xfrm>
          <a:prstGeom prst="rect">
            <a:avLst/>
          </a:prstGeom>
        </p:spPr>
      </p:pic>
      <p:sp>
        <p:nvSpPr>
          <p:cNvPr id="11" name="Title 1">
            <a:extLst>
              <a:ext uri="{FF2B5EF4-FFF2-40B4-BE49-F238E27FC236}">
                <a16:creationId xmlns:a16="http://schemas.microsoft.com/office/drawing/2014/main" id="{877E2AB7-2629-D3F0-30AA-DA29742348FC}"/>
              </a:ext>
            </a:extLst>
          </p:cNvPr>
          <p:cNvSpPr txBox="1">
            <a:spLocks/>
          </p:cNvSpPr>
          <p:nvPr/>
        </p:nvSpPr>
        <p:spPr>
          <a:xfrm>
            <a:off x="590416" y="1604434"/>
            <a:ext cx="4454597" cy="3736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l"/>
            <a:r>
              <a:rPr lang="en-US" sz="1050" b="1" dirty="0">
                <a:latin typeface="+mn-lt"/>
              </a:rPr>
              <a:t>Oversampling using smote – Balance THE dataset </a:t>
            </a:r>
          </a:p>
        </p:txBody>
      </p:sp>
      <p:sp>
        <p:nvSpPr>
          <p:cNvPr id="12" name="Title 1">
            <a:extLst>
              <a:ext uri="{FF2B5EF4-FFF2-40B4-BE49-F238E27FC236}">
                <a16:creationId xmlns:a16="http://schemas.microsoft.com/office/drawing/2014/main" id="{57F3DC12-B336-9D7C-D33F-E0FC349AC060}"/>
              </a:ext>
            </a:extLst>
          </p:cNvPr>
          <p:cNvSpPr txBox="1">
            <a:spLocks/>
          </p:cNvSpPr>
          <p:nvPr/>
        </p:nvSpPr>
        <p:spPr>
          <a:xfrm>
            <a:off x="5193518" y="2172524"/>
            <a:ext cx="4177527" cy="3736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l"/>
            <a:r>
              <a:rPr lang="en-US" sz="1050" b="1" dirty="0">
                <a:latin typeface="+mn-lt"/>
              </a:rPr>
              <a:t>Feature selection – correlation more than 0</a:t>
            </a:r>
          </a:p>
        </p:txBody>
      </p:sp>
    </p:spTree>
    <p:extLst>
      <p:ext uri="{BB962C8B-B14F-4D97-AF65-F5344CB8AC3E}">
        <p14:creationId xmlns:p14="http://schemas.microsoft.com/office/powerpoint/2010/main" val="285040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normAutofit/>
          </a:bodyPr>
          <a:lstStyle/>
          <a:p>
            <a:r>
              <a:rPr lang="en-US" b="1" dirty="0"/>
              <a:t>Results and discussion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pic>
        <p:nvPicPr>
          <p:cNvPr id="4" name="Picture 3">
            <a:extLst>
              <a:ext uri="{FF2B5EF4-FFF2-40B4-BE49-F238E27FC236}">
                <a16:creationId xmlns:a16="http://schemas.microsoft.com/office/drawing/2014/main" id="{0F5178E9-6B70-F7F9-8D13-4C097021DDB7}"/>
              </a:ext>
            </a:extLst>
          </p:cNvPr>
          <p:cNvPicPr>
            <a:picLocks noChangeAspect="1"/>
          </p:cNvPicPr>
          <p:nvPr/>
        </p:nvPicPr>
        <p:blipFill>
          <a:blip r:embed="rId3"/>
          <a:stretch>
            <a:fillRect/>
          </a:stretch>
        </p:blipFill>
        <p:spPr>
          <a:xfrm>
            <a:off x="656850" y="2041509"/>
            <a:ext cx="4465656" cy="4008226"/>
          </a:xfrm>
          <a:prstGeom prst="rect">
            <a:avLst/>
          </a:prstGeom>
        </p:spPr>
      </p:pic>
      <p:pic>
        <p:nvPicPr>
          <p:cNvPr id="6" name="Picture 5" descr="A graph of a tree classifier&#10;&#10;Description automatically generated">
            <a:extLst>
              <a:ext uri="{FF2B5EF4-FFF2-40B4-BE49-F238E27FC236}">
                <a16:creationId xmlns:a16="http://schemas.microsoft.com/office/drawing/2014/main" id="{38D5D7C1-06B3-CB9C-01C0-52DF90A17CA1}"/>
              </a:ext>
            </a:extLst>
          </p:cNvPr>
          <p:cNvPicPr>
            <a:picLocks noChangeAspect="1"/>
          </p:cNvPicPr>
          <p:nvPr/>
        </p:nvPicPr>
        <p:blipFill>
          <a:blip r:embed="rId4"/>
          <a:stretch>
            <a:fillRect/>
          </a:stretch>
        </p:blipFill>
        <p:spPr>
          <a:xfrm>
            <a:off x="5501628" y="1991845"/>
            <a:ext cx="5852172" cy="4160528"/>
          </a:xfrm>
          <a:prstGeom prst="rect">
            <a:avLst/>
          </a:prstGeom>
        </p:spPr>
      </p:pic>
      <p:sp>
        <p:nvSpPr>
          <p:cNvPr id="8" name="Footer Placeholder 20">
            <a:extLst>
              <a:ext uri="{FF2B5EF4-FFF2-40B4-BE49-F238E27FC236}">
                <a16:creationId xmlns:a16="http://schemas.microsoft.com/office/drawing/2014/main" id="{11374F3A-C582-4CCE-E008-88B67C0B1F20}"/>
              </a:ext>
            </a:extLst>
          </p:cNvPr>
          <p:cNvSpPr txBox="1">
            <a:spLocks/>
          </p:cNvSpPr>
          <p:nvPr/>
        </p:nvSpPr>
        <p:spPr>
          <a:xfrm>
            <a:off x="4142226" y="1241668"/>
            <a:ext cx="4285488"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PERFORMANCE OF THE DECISION TREE CLASSIFIER</a:t>
            </a:r>
          </a:p>
        </p:txBody>
      </p:sp>
    </p:spTree>
    <p:extLst>
      <p:ext uri="{BB962C8B-B14F-4D97-AF65-F5344CB8AC3E}">
        <p14:creationId xmlns:p14="http://schemas.microsoft.com/office/powerpoint/2010/main" val="3019777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2971709" y="576106"/>
            <a:ext cx="5675704" cy="618732"/>
          </a:xfrm>
        </p:spPr>
        <p:txBody>
          <a:bodyPr>
            <a:normAutofit/>
          </a:bodyPr>
          <a:lstStyle/>
          <a:p>
            <a:r>
              <a:rPr lang="en-US" b="1" dirty="0"/>
              <a:t>Results and discussion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36</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pic>
        <p:nvPicPr>
          <p:cNvPr id="5" name="Picture 4">
            <a:extLst>
              <a:ext uri="{FF2B5EF4-FFF2-40B4-BE49-F238E27FC236}">
                <a16:creationId xmlns:a16="http://schemas.microsoft.com/office/drawing/2014/main" id="{B66212B6-FE10-B6FE-C510-0EBAB7ACA0CB}"/>
              </a:ext>
            </a:extLst>
          </p:cNvPr>
          <p:cNvPicPr>
            <a:picLocks noChangeAspect="1"/>
          </p:cNvPicPr>
          <p:nvPr/>
        </p:nvPicPr>
        <p:blipFill>
          <a:blip r:embed="rId3"/>
          <a:stretch>
            <a:fillRect/>
          </a:stretch>
        </p:blipFill>
        <p:spPr>
          <a:xfrm>
            <a:off x="1308679" y="1558001"/>
            <a:ext cx="9251624" cy="4689179"/>
          </a:xfrm>
          <a:prstGeom prst="rect">
            <a:avLst/>
          </a:prstGeom>
        </p:spPr>
      </p:pic>
      <p:sp>
        <p:nvSpPr>
          <p:cNvPr id="8" name="Footer Placeholder 20">
            <a:extLst>
              <a:ext uri="{FF2B5EF4-FFF2-40B4-BE49-F238E27FC236}">
                <a16:creationId xmlns:a16="http://schemas.microsoft.com/office/drawing/2014/main" id="{6E255DFB-6406-FCAB-405A-8B8F9F514FAE}"/>
              </a:ext>
            </a:extLst>
          </p:cNvPr>
          <p:cNvSpPr txBox="1">
            <a:spLocks/>
          </p:cNvSpPr>
          <p:nvPr/>
        </p:nvSpPr>
        <p:spPr>
          <a:xfrm>
            <a:off x="3881421" y="1083706"/>
            <a:ext cx="4285488"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DECISION TREE CLASSIFIER MODEL ACCURACY</a:t>
            </a:r>
          </a:p>
        </p:txBody>
      </p:sp>
    </p:spTree>
    <p:extLst>
      <p:ext uri="{BB962C8B-B14F-4D97-AF65-F5344CB8AC3E}">
        <p14:creationId xmlns:p14="http://schemas.microsoft.com/office/powerpoint/2010/main" val="2114003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REFERENCES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37</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IT20037338</a:t>
            </a:r>
            <a:r>
              <a:rPr lang="en-US" sz="1400" dirty="0">
                <a:solidFill>
                  <a:schemeClr val="tx1"/>
                </a:solidFill>
              </a:rPr>
              <a:t>   | JAYATHILAKE S. M. D. A. R |   TMP_2023_139</a:t>
            </a:r>
          </a:p>
        </p:txBody>
      </p:sp>
      <p:graphicFrame>
        <p:nvGraphicFramePr>
          <p:cNvPr id="4" name="Table 3">
            <a:extLst>
              <a:ext uri="{FF2B5EF4-FFF2-40B4-BE49-F238E27FC236}">
                <a16:creationId xmlns:a16="http://schemas.microsoft.com/office/drawing/2014/main" id="{F777D20B-A343-18C3-AC63-F4114806F684}"/>
              </a:ext>
            </a:extLst>
          </p:cNvPr>
          <p:cNvGraphicFramePr>
            <a:graphicFrameLocks noGrp="1"/>
          </p:cNvGraphicFramePr>
          <p:nvPr/>
        </p:nvGraphicFramePr>
        <p:xfrm>
          <a:off x="1046922" y="1333364"/>
          <a:ext cx="10306878" cy="4437890"/>
        </p:xfrm>
        <a:graphic>
          <a:graphicData uri="http://schemas.openxmlformats.org/drawingml/2006/table">
            <a:tbl>
              <a:tblPr firstRow="1" firstCol="1" bandRow="1">
                <a:tableStyleId>{5C22544A-7EE6-4342-B048-85BDC9FD1C3A}</a:tableStyleId>
              </a:tblPr>
              <a:tblGrid>
                <a:gridCol w="431261">
                  <a:extLst>
                    <a:ext uri="{9D8B030D-6E8A-4147-A177-3AD203B41FA5}">
                      <a16:colId xmlns:a16="http://schemas.microsoft.com/office/drawing/2014/main" val="1506657433"/>
                    </a:ext>
                  </a:extLst>
                </a:gridCol>
                <a:gridCol w="9875617">
                  <a:extLst>
                    <a:ext uri="{9D8B030D-6E8A-4147-A177-3AD203B41FA5}">
                      <a16:colId xmlns:a16="http://schemas.microsoft.com/office/drawing/2014/main" val="163747124"/>
                    </a:ext>
                  </a:extLst>
                </a:gridCol>
              </a:tblGrid>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b="1" kern="1200" dirty="0">
                          <a:solidFill>
                            <a:schemeClr val="tx1"/>
                          </a:solidFill>
                          <a:effectLst/>
                          <a:latin typeface="Calibri" panose="020F0502020204030204" pitchFamily="34" charset="0"/>
                          <a:cs typeface="Times New Roman" panose="02020603050405020304" pitchFamily="18" charset="0"/>
                        </a:rPr>
                        <a:t>[1] </a:t>
                      </a:r>
                      <a:endParaRPr lang="en-US" sz="1800" b="1"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b="0" kern="1200" dirty="0">
                          <a:solidFill>
                            <a:schemeClr val="tx1"/>
                          </a:solidFill>
                          <a:effectLst/>
                          <a:latin typeface="Calibri" panose="020F0502020204030204" pitchFamily="34" charset="0"/>
                          <a:cs typeface="Times New Roman" panose="02020603050405020304" pitchFamily="18" charset="0"/>
                        </a:rPr>
                        <a:t>Sun, D., Paredes, P., &amp; Canny, J. (2014). </a:t>
                      </a:r>
                      <a:r>
                        <a:rPr lang="en-US" sz="1800" b="0" kern="1200" dirty="0" err="1">
                          <a:solidFill>
                            <a:schemeClr val="tx1"/>
                          </a:solidFill>
                          <a:effectLst/>
                          <a:latin typeface="Calibri" panose="020F0502020204030204" pitchFamily="34" charset="0"/>
                          <a:cs typeface="Times New Roman" panose="02020603050405020304" pitchFamily="18" charset="0"/>
                        </a:rPr>
                        <a:t>MouStress</a:t>
                      </a:r>
                      <a:r>
                        <a:rPr lang="en-US" sz="1800" b="0" kern="1200" dirty="0">
                          <a:solidFill>
                            <a:schemeClr val="tx1"/>
                          </a:solidFill>
                          <a:effectLst/>
                          <a:latin typeface="Calibri" panose="020F0502020204030204" pitchFamily="34" charset="0"/>
                          <a:cs typeface="Times New Roman" panose="02020603050405020304" pitchFamily="18" charset="0"/>
                        </a:rPr>
                        <a:t>: Detecting stress from mouse motion. In Conference on Human Factors in Computing Systems - Proceedings (pp. 61-70). Association for Computing Machinery. </a:t>
                      </a:r>
                      <a:r>
                        <a:rPr lang="en-US" sz="1800" b="0" kern="1200" dirty="0">
                          <a:solidFill>
                            <a:schemeClr val="tx1"/>
                          </a:solidFill>
                          <a:effectLst/>
                          <a:latin typeface="Calibri" panose="020F0502020204030204" pitchFamily="34" charset="0"/>
                          <a:cs typeface="Times New Roman" panose="02020603050405020304" pitchFamily="18" charset="0"/>
                          <a:hlinkClick r:id="rId3"/>
                        </a:rPr>
                        <a:t>https://doi.org/10.1145/2556288.2557243</a:t>
                      </a:r>
                      <a:endParaRPr lang="en-US" sz="1800" b="0" kern="1200" dirty="0">
                        <a:solidFill>
                          <a:schemeClr val="tx1"/>
                        </a:solidFill>
                        <a:effectLst/>
                        <a:latin typeface="Calibri" panose="020F0502020204030204" pitchFamily="34" charset="0"/>
                        <a:cs typeface="Times New Roman" panose="02020603050405020304" pitchFamily="18" charset="0"/>
                      </a:endParaRP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b="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2183850"/>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[2]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err="1">
                          <a:solidFill>
                            <a:schemeClr val="tx1"/>
                          </a:solidFill>
                          <a:effectLst/>
                          <a:latin typeface="Calibri" panose="020F0502020204030204" pitchFamily="34" charset="0"/>
                          <a:cs typeface="Times New Roman" panose="02020603050405020304" pitchFamily="18" charset="0"/>
                        </a:rPr>
                        <a:t>Contardi</a:t>
                      </a:r>
                      <a:r>
                        <a:rPr lang="en-US" sz="1800" kern="1200" dirty="0">
                          <a:solidFill>
                            <a:schemeClr val="tx1"/>
                          </a:solidFill>
                          <a:effectLst/>
                          <a:latin typeface="Calibri" panose="020F0502020204030204" pitchFamily="34" charset="0"/>
                          <a:cs typeface="Times New Roman" panose="02020603050405020304" pitchFamily="18" charset="0"/>
                        </a:rPr>
                        <a:t>, U. A., Morikawa, M., </a:t>
                      </a:r>
                      <a:r>
                        <a:rPr lang="en-US" sz="1800" kern="1200" dirty="0" err="1">
                          <a:solidFill>
                            <a:schemeClr val="tx1"/>
                          </a:solidFill>
                          <a:effectLst/>
                          <a:latin typeface="Calibri" panose="020F0502020204030204" pitchFamily="34" charset="0"/>
                          <a:cs typeface="Times New Roman" panose="02020603050405020304" pitchFamily="18" charset="0"/>
                        </a:rPr>
                        <a:t>Brunelli</a:t>
                      </a:r>
                      <a:r>
                        <a:rPr lang="en-US" sz="1800" kern="1200" dirty="0">
                          <a:solidFill>
                            <a:schemeClr val="tx1"/>
                          </a:solidFill>
                          <a:effectLst/>
                          <a:latin typeface="Calibri" panose="020F0502020204030204" pitchFamily="34" charset="0"/>
                          <a:cs typeface="Times New Roman" panose="02020603050405020304" pitchFamily="18" charset="0"/>
                        </a:rPr>
                        <a:t>, B., &amp; </a:t>
                      </a:r>
                      <a:r>
                        <a:rPr lang="en-US" sz="1800" kern="1200" dirty="0" err="1">
                          <a:solidFill>
                            <a:schemeClr val="tx1"/>
                          </a:solidFill>
                          <a:effectLst/>
                          <a:latin typeface="Calibri" panose="020F0502020204030204" pitchFamily="34" charset="0"/>
                          <a:cs typeface="Times New Roman" panose="02020603050405020304" pitchFamily="18" charset="0"/>
                        </a:rPr>
                        <a:t>Thomaz</a:t>
                      </a:r>
                      <a:r>
                        <a:rPr lang="en-US" sz="1800" kern="1200" dirty="0">
                          <a:solidFill>
                            <a:schemeClr val="tx1"/>
                          </a:solidFill>
                          <a:effectLst/>
                          <a:latin typeface="Calibri" panose="020F0502020204030204" pitchFamily="34" charset="0"/>
                          <a:cs typeface="Times New Roman" panose="02020603050405020304" pitchFamily="18" charset="0"/>
                        </a:rPr>
                        <a:t>, D. V. (2022). MAX30102 photometric biosensor coupled to ESP32-webserver capabilities for continuous point of care oxygen saturation and heartrate monitoring. Engineering Proceedings, 16(1). </a:t>
                      </a:r>
                      <a:r>
                        <a:rPr lang="en-US" sz="1800" kern="1200" dirty="0">
                          <a:solidFill>
                            <a:schemeClr val="tx1"/>
                          </a:solidFill>
                          <a:effectLst/>
                          <a:latin typeface="Calibri" panose="020F0502020204030204" pitchFamily="34" charset="0"/>
                          <a:cs typeface="Times New Roman" panose="02020603050405020304" pitchFamily="18" charset="0"/>
                          <a:hlinkClick r:id="rId4"/>
                        </a:rPr>
                        <a:t>https://doi.org/10.3390/IECB2022-11114</a:t>
                      </a:r>
                      <a:endParaRPr lang="en-US" sz="1800" kern="1200" dirty="0">
                        <a:solidFill>
                          <a:schemeClr val="tx1"/>
                        </a:solidFill>
                        <a:effectLst/>
                        <a:latin typeface="Calibri" panose="020F0502020204030204" pitchFamily="34" charset="0"/>
                        <a:cs typeface="Times New Roman" panose="02020603050405020304" pitchFamily="18" charset="0"/>
                      </a:endParaRP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8025681"/>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[3]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Banholzer</a:t>
                      </a:r>
                      <a:r>
                        <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N., </a:t>
                      </a:r>
                      <a:r>
                        <a:rPr lang="en-US" sz="1800" kern="1200"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Feuerriegel</a:t>
                      </a:r>
                      <a:r>
                        <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S., </a:t>
                      </a:r>
                      <a:r>
                        <a:rPr lang="en-US" sz="1800" kern="1200"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Fleisch</a:t>
                      </a:r>
                      <a:r>
                        <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 Bauer, G. F., &amp; </a:t>
                      </a:r>
                      <a:r>
                        <a:rPr lang="en-US" sz="1800" kern="1200"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Kowatsch</a:t>
                      </a:r>
                      <a:r>
                        <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T. (2021). Computer mouse movements as an indicator of work stress: Longitudinal observational field study. Journal of Medical Internet Research, 23(4), e27121. </a:t>
                      </a:r>
                      <a:r>
                        <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5"/>
                        </a:rPr>
                        <a:t>https://doi.org/10.2196/27121</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43223561"/>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[4]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Lin, S. T., Chen, W. H., &amp; Lin, Y. H. (2017). A pulse rate detection method for mouse application based on multi-PPG sensors. Sensors (Switzerland), 17(7), 1628. https://doi.org/10.3390/s17071628</a:t>
                      </a: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6799133"/>
                  </a:ext>
                </a:extLst>
              </a:tr>
            </a:tbl>
          </a:graphicData>
        </a:graphic>
      </p:graphicFrame>
    </p:spTree>
    <p:extLst>
      <p:ext uri="{BB962C8B-B14F-4D97-AF65-F5344CB8AC3E}">
        <p14:creationId xmlns:p14="http://schemas.microsoft.com/office/powerpoint/2010/main" val="4102604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2510050" y="6404105"/>
            <a:ext cx="7171899" cy="426540"/>
          </a:xfrm>
        </p:spPr>
        <p:txBody>
          <a:bodyPr/>
          <a:lstStyle/>
          <a:p>
            <a:r>
              <a:rPr lang="en-US" sz="1400" b="1" dirty="0">
                <a:solidFill>
                  <a:schemeClr val="tx1"/>
                </a:solidFill>
              </a:rPr>
              <a:t>IT20037888</a:t>
            </a:r>
            <a:r>
              <a:rPr lang="en-US" sz="1400" dirty="0">
                <a:solidFill>
                  <a:schemeClr val="tx1"/>
                </a:solidFill>
              </a:rPr>
              <a:t>   | RANASINGHE J. D |   TMP_2023_139</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38</a:t>
            </a:fld>
            <a:endParaRPr lang="en-US" dirty="0"/>
          </a:p>
        </p:txBody>
      </p:sp>
      <p:pic>
        <p:nvPicPr>
          <p:cNvPr id="29" name="Picture 28">
            <a:extLst>
              <a:ext uri="{FF2B5EF4-FFF2-40B4-BE49-F238E27FC236}">
                <a16:creationId xmlns:a16="http://schemas.microsoft.com/office/drawing/2014/main" id="{34594980-AFB7-6D17-B1F4-7FA78F9B5C33}"/>
              </a:ext>
            </a:extLst>
          </p:cNvPr>
          <p:cNvPicPr>
            <a:picLocks noChangeAspect="1"/>
          </p:cNvPicPr>
          <p:nvPr/>
        </p:nvPicPr>
        <p:blipFill>
          <a:blip r:embed="rId2"/>
          <a:stretch>
            <a:fillRect/>
          </a:stretch>
        </p:blipFill>
        <p:spPr>
          <a:xfrm>
            <a:off x="3051" y="6489780"/>
            <a:ext cx="2000753" cy="351196"/>
          </a:xfrm>
          <a:prstGeom prst="rect">
            <a:avLst/>
          </a:prstGeom>
        </p:spPr>
      </p:pic>
      <p:sp>
        <p:nvSpPr>
          <p:cNvPr id="35" name="Title 1">
            <a:extLst>
              <a:ext uri="{FF2B5EF4-FFF2-40B4-BE49-F238E27FC236}">
                <a16:creationId xmlns:a16="http://schemas.microsoft.com/office/drawing/2014/main" id="{458B60A7-005C-7A62-83B9-F019A7603032}"/>
              </a:ext>
            </a:extLst>
          </p:cNvPr>
          <p:cNvSpPr txBox="1">
            <a:spLocks/>
          </p:cNvSpPr>
          <p:nvPr/>
        </p:nvSpPr>
        <p:spPr>
          <a:xfrm>
            <a:off x="2727633" y="2867899"/>
            <a:ext cx="8470355" cy="112220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400" dirty="0"/>
              <a:t>FACIAL DYNAMIC BASED EMOTION DETECTION</a:t>
            </a:r>
          </a:p>
        </p:txBody>
      </p:sp>
    </p:spTree>
    <p:extLst>
      <p:ext uri="{BB962C8B-B14F-4D97-AF65-F5344CB8AC3E}">
        <p14:creationId xmlns:p14="http://schemas.microsoft.com/office/powerpoint/2010/main" val="1713288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lstStyle/>
          <a:p>
            <a:r>
              <a:rPr lang="en-US" b="1" dirty="0"/>
              <a:t>RESEARCH PROBLEM</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39</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IT20037888</a:t>
            </a:r>
            <a:r>
              <a:rPr lang="en-US" sz="1400" dirty="0">
                <a:solidFill>
                  <a:schemeClr val="tx1"/>
                </a:solidFill>
              </a:rPr>
              <a:t>   | RANASINGHE J. D |   TMP_2023_139</a:t>
            </a:r>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7"/>
          </p:nvPr>
        </p:nvSpPr>
        <p:spPr>
          <a:xfrm>
            <a:off x="1194180" y="1282670"/>
            <a:ext cx="9917166" cy="1708011"/>
          </a:xfrm>
        </p:spPr>
        <p:txBody>
          <a:bodyPr anchor="ctr"/>
          <a:lstStyle/>
          <a:p>
            <a:pPr marL="285750" indent="-285750" algn="just">
              <a:buFont typeface="Arial" panose="020B0604020202020204" pitchFamily="34" charset="0"/>
              <a:buChar char="•"/>
            </a:pPr>
            <a:r>
              <a:rPr lang="en-US" sz="1800" dirty="0"/>
              <a:t>Does using attention mechanisms with CNN lead to overfitting?</a:t>
            </a:r>
          </a:p>
          <a:p>
            <a:pPr marL="285750" indent="-285750" algn="just">
              <a:buFont typeface="Arial" panose="020B0604020202020204" pitchFamily="34" charset="0"/>
              <a:buChar char="•"/>
            </a:pPr>
            <a:r>
              <a:rPr lang="en-US" sz="1800" dirty="0"/>
              <a:t>Will the attention weights focus on the irrelevant and noisy features?</a:t>
            </a:r>
          </a:p>
          <a:p>
            <a:pPr marL="285750" indent="-285750" algn="just">
              <a:buFont typeface="Arial" panose="020B0604020202020204" pitchFamily="34" charset="0"/>
              <a:buChar char="•"/>
            </a:pPr>
            <a:r>
              <a:rPr lang="en-US" sz="1800" dirty="0"/>
              <a:t>How to design the attention mechanism to enhance the model's focus on relevant and informative features while reducing the influence of less relevant or noisy features.</a:t>
            </a:r>
          </a:p>
        </p:txBody>
      </p:sp>
      <p:sp>
        <p:nvSpPr>
          <p:cNvPr id="137" name="Title 1">
            <a:extLst>
              <a:ext uri="{FF2B5EF4-FFF2-40B4-BE49-F238E27FC236}">
                <a16:creationId xmlns:a16="http://schemas.microsoft.com/office/drawing/2014/main" id="{A773F542-6CBF-56B9-DFDB-BEE45BE5E73A}"/>
              </a:ext>
            </a:extLst>
          </p:cNvPr>
          <p:cNvSpPr txBox="1">
            <a:spLocks/>
          </p:cNvSpPr>
          <p:nvPr/>
        </p:nvSpPr>
        <p:spPr>
          <a:xfrm>
            <a:off x="3566359" y="3206381"/>
            <a:ext cx="5675704" cy="6187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PROPOSED SOLUTION</a:t>
            </a:r>
          </a:p>
        </p:txBody>
      </p:sp>
      <p:sp>
        <p:nvSpPr>
          <p:cNvPr id="138" name="Text Placeholder 124">
            <a:extLst>
              <a:ext uri="{FF2B5EF4-FFF2-40B4-BE49-F238E27FC236}">
                <a16:creationId xmlns:a16="http://schemas.microsoft.com/office/drawing/2014/main" id="{42BCE5E9-1BC4-5FCC-A76D-492D9B3019C7}"/>
              </a:ext>
            </a:extLst>
          </p:cNvPr>
          <p:cNvSpPr txBox="1">
            <a:spLocks/>
          </p:cNvSpPr>
          <p:nvPr/>
        </p:nvSpPr>
        <p:spPr>
          <a:xfrm>
            <a:off x="1194180" y="3515748"/>
            <a:ext cx="9917166" cy="2363291"/>
          </a:xfrm>
          <a:prstGeom prst="rect">
            <a:avLst/>
          </a:prstGeom>
        </p:spPr>
        <p:txBody>
          <a:bodyPr vert="horz" lIns="0" tIns="45720" rIns="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just">
              <a:lnSpc>
                <a:spcPct val="100000"/>
              </a:lnSpc>
              <a:buFont typeface="Arial" panose="020B0604020202020204" pitchFamily="34" charset="0"/>
              <a:buChar char="•"/>
            </a:pPr>
            <a:r>
              <a:rPr lang="en-US" sz="1800" dirty="0"/>
              <a:t>Train the model with attention mechanisms vs. without attention mechanisms.</a:t>
            </a:r>
          </a:p>
          <a:p>
            <a:pPr marL="285750" indent="-285750" algn="just">
              <a:lnSpc>
                <a:spcPct val="100000"/>
              </a:lnSpc>
              <a:buFont typeface="Arial" panose="020B0604020202020204" pitchFamily="34" charset="0"/>
              <a:buChar char="•"/>
            </a:pPr>
            <a:r>
              <a:rPr lang="en-US" sz="1800" dirty="0"/>
              <a:t>Train the model with Spatial and Hierarchical attention mechanisms and use regular techniques that prevents overfitting</a:t>
            </a:r>
          </a:p>
          <a:p>
            <a:pPr algn="just">
              <a:lnSpc>
                <a:spcPct val="100000"/>
              </a:lnSpc>
            </a:pPr>
            <a:endParaRPr lang="en-US" sz="1800" dirty="0"/>
          </a:p>
        </p:txBody>
      </p:sp>
    </p:spTree>
    <p:extLst>
      <p:ext uri="{BB962C8B-B14F-4D97-AF65-F5344CB8AC3E}">
        <p14:creationId xmlns:p14="http://schemas.microsoft.com/office/powerpoint/2010/main" val="136037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lstStyle/>
          <a:p>
            <a:r>
              <a:rPr lang="en-US" b="1" dirty="0"/>
              <a:t>Background and literature</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t>IT20020262</a:t>
            </a:r>
            <a:r>
              <a:rPr lang="en-US" sz="1400"/>
              <a:t>   | PERERA M. S. D |   TMP_2023_139</a:t>
            </a:r>
            <a:endParaRPr lang="en-US" sz="1400" dirty="0"/>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7"/>
          </p:nvPr>
        </p:nvSpPr>
        <p:spPr>
          <a:xfrm>
            <a:off x="646177" y="1282671"/>
            <a:ext cx="10968068" cy="1196684"/>
          </a:xfrm>
        </p:spPr>
        <p:txBody>
          <a:bodyPr anchor="ctr"/>
          <a:lstStyle/>
          <a:p>
            <a:pPr marL="285750" indent="-285750" algn="l">
              <a:buFont typeface="Arial" panose="020B0604020202020204" pitchFamily="34" charset="0"/>
              <a:buChar char="•"/>
            </a:pPr>
            <a:r>
              <a:rPr lang="en-US" sz="1800" dirty="0"/>
              <a:t>Stress detection via keystroke dynamics may seem not possible. However, several research studies prove otherwise. Also, there were some limitations in some of the existing literature. To summarize a few,</a:t>
            </a:r>
          </a:p>
        </p:txBody>
      </p:sp>
      <p:sp>
        <p:nvSpPr>
          <p:cNvPr id="3" name="Text Placeholder 124">
            <a:extLst>
              <a:ext uri="{FF2B5EF4-FFF2-40B4-BE49-F238E27FC236}">
                <a16:creationId xmlns:a16="http://schemas.microsoft.com/office/drawing/2014/main" id="{3A2E109B-432A-A15A-8258-00A002083EE3}"/>
              </a:ext>
            </a:extLst>
          </p:cNvPr>
          <p:cNvSpPr txBox="1">
            <a:spLocks/>
          </p:cNvSpPr>
          <p:nvPr/>
        </p:nvSpPr>
        <p:spPr>
          <a:xfrm>
            <a:off x="912840" y="2497029"/>
            <a:ext cx="11150558" cy="688848"/>
          </a:xfrm>
          <a:prstGeom prst="rect">
            <a:avLst/>
          </a:prstGeom>
        </p:spPr>
        <p:txBody>
          <a:bodyPr vert="horz" lIns="0" tIns="45720" rIns="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b="1" dirty="0"/>
              <a:t>Paper [1]: </a:t>
            </a:r>
            <a:r>
              <a:rPr lang="en-US" sz="1800" dirty="0"/>
              <a:t>They used a pressure-sensitive keyboard to measure user stress levels by analyzing keypress pressure.</a:t>
            </a:r>
          </a:p>
          <a:p>
            <a:pPr algn="l"/>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p:txBody>
      </p:sp>
      <p:sp>
        <p:nvSpPr>
          <p:cNvPr id="5" name="Text Placeholder 124">
            <a:extLst>
              <a:ext uri="{FF2B5EF4-FFF2-40B4-BE49-F238E27FC236}">
                <a16:creationId xmlns:a16="http://schemas.microsoft.com/office/drawing/2014/main" id="{635E9B3B-16A9-89E5-EC5E-33C386FE3FD3}"/>
              </a:ext>
            </a:extLst>
          </p:cNvPr>
          <p:cNvSpPr txBox="1">
            <a:spLocks/>
          </p:cNvSpPr>
          <p:nvPr/>
        </p:nvSpPr>
        <p:spPr>
          <a:xfrm>
            <a:off x="912840" y="3215958"/>
            <a:ext cx="11150558" cy="688848"/>
          </a:xfrm>
          <a:prstGeom prst="rect">
            <a:avLst/>
          </a:prstGeom>
        </p:spPr>
        <p:txBody>
          <a:bodyPr vert="horz" lIns="0" tIns="45720" rIns="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b="1" dirty="0"/>
              <a:t>Paper [2]: </a:t>
            </a:r>
            <a:r>
              <a:rPr lang="en-US" sz="1800" dirty="0"/>
              <a:t>They induced stress in controlled settings and monitored physiological factors while collecting keystroke data with an Apple keyboard.</a:t>
            </a:r>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p:txBody>
      </p:sp>
      <p:sp>
        <p:nvSpPr>
          <p:cNvPr id="6" name="Text Placeholder 124">
            <a:extLst>
              <a:ext uri="{FF2B5EF4-FFF2-40B4-BE49-F238E27FC236}">
                <a16:creationId xmlns:a16="http://schemas.microsoft.com/office/drawing/2014/main" id="{D3324A28-5CDB-3B17-3FE9-EEF4CA658467}"/>
              </a:ext>
            </a:extLst>
          </p:cNvPr>
          <p:cNvSpPr txBox="1">
            <a:spLocks/>
          </p:cNvSpPr>
          <p:nvPr/>
        </p:nvSpPr>
        <p:spPr>
          <a:xfrm>
            <a:off x="912840" y="3934887"/>
            <a:ext cx="11150558" cy="688848"/>
          </a:xfrm>
          <a:prstGeom prst="rect">
            <a:avLst/>
          </a:prstGeom>
        </p:spPr>
        <p:txBody>
          <a:bodyPr vert="horz" lIns="0" tIns="45720" rIns="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b="1" dirty="0"/>
              <a:t>Paper [3]: </a:t>
            </a:r>
            <a:r>
              <a:rPr lang="en-US" sz="1800" dirty="0"/>
              <a:t>They induced stress through time pressure and used controlled lab experiments, measuring it through text lengths, language complexity, and similar factors.</a:t>
            </a:r>
          </a:p>
        </p:txBody>
      </p:sp>
      <p:sp>
        <p:nvSpPr>
          <p:cNvPr id="7" name="Text Placeholder 124">
            <a:extLst>
              <a:ext uri="{FF2B5EF4-FFF2-40B4-BE49-F238E27FC236}">
                <a16:creationId xmlns:a16="http://schemas.microsoft.com/office/drawing/2014/main" id="{27978396-5C59-9B16-D08F-F3E53292F1FF}"/>
              </a:ext>
            </a:extLst>
          </p:cNvPr>
          <p:cNvSpPr txBox="1">
            <a:spLocks/>
          </p:cNvSpPr>
          <p:nvPr/>
        </p:nvSpPr>
        <p:spPr>
          <a:xfrm>
            <a:off x="912840" y="4653816"/>
            <a:ext cx="11150558" cy="688848"/>
          </a:xfrm>
          <a:prstGeom prst="rect">
            <a:avLst/>
          </a:prstGeom>
        </p:spPr>
        <p:txBody>
          <a:bodyPr vert="horz" lIns="0" tIns="45720" rIns="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b="1" dirty="0"/>
              <a:t>Paper [4]: </a:t>
            </a:r>
            <a:r>
              <a:rPr lang="en-US" sz="1800" dirty="0"/>
              <a:t>They detected user emotions and induced stress using pressure-sensitive keyboards in controlled environments where users were given instructions on what to do.</a:t>
            </a:r>
          </a:p>
        </p:txBody>
      </p:sp>
      <p:sp>
        <p:nvSpPr>
          <p:cNvPr id="8" name="Text Placeholder 124">
            <a:extLst>
              <a:ext uri="{FF2B5EF4-FFF2-40B4-BE49-F238E27FC236}">
                <a16:creationId xmlns:a16="http://schemas.microsoft.com/office/drawing/2014/main" id="{1BBAEDC4-003E-1FE7-DB75-15E48BCD094F}"/>
              </a:ext>
            </a:extLst>
          </p:cNvPr>
          <p:cNvSpPr txBox="1">
            <a:spLocks/>
          </p:cNvSpPr>
          <p:nvPr/>
        </p:nvSpPr>
        <p:spPr>
          <a:xfrm>
            <a:off x="912840" y="5372745"/>
            <a:ext cx="11150558" cy="688848"/>
          </a:xfrm>
          <a:prstGeom prst="rect">
            <a:avLst/>
          </a:prstGeom>
        </p:spPr>
        <p:txBody>
          <a:bodyPr vert="horz" lIns="0" tIns="45720" rIns="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b="1" dirty="0"/>
              <a:t>Paper [5]: </a:t>
            </a:r>
            <a:r>
              <a:rPr lang="en-US" sz="1800" dirty="0"/>
              <a:t>They induced stress artificially and analyzed it by examining typing and behavioral patterns.</a:t>
            </a:r>
          </a:p>
        </p:txBody>
      </p:sp>
    </p:spTree>
    <p:extLst>
      <p:ext uri="{BB962C8B-B14F-4D97-AF65-F5344CB8AC3E}">
        <p14:creationId xmlns:p14="http://schemas.microsoft.com/office/powerpoint/2010/main" val="1761593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 Placeholder 124">
            <a:extLst>
              <a:ext uri="{FF2B5EF4-FFF2-40B4-BE49-F238E27FC236}">
                <a16:creationId xmlns:a16="http://schemas.microsoft.com/office/drawing/2014/main" id="{8D2B68DB-60CA-730B-4183-D64A0B32651B}"/>
              </a:ext>
            </a:extLst>
          </p:cNvPr>
          <p:cNvSpPr>
            <a:spLocks noGrp="1"/>
          </p:cNvSpPr>
          <p:nvPr>
            <p:ph type="body" idx="1"/>
          </p:nvPr>
        </p:nvSpPr>
        <p:spPr>
          <a:xfrm>
            <a:off x="1003427" y="1148577"/>
            <a:ext cx="10420065" cy="2857500"/>
          </a:xfrm>
        </p:spPr>
        <p:txBody>
          <a:bodyPr anchor="ctr"/>
          <a:lstStyle/>
          <a:p>
            <a:pPr algn="l"/>
            <a:r>
              <a:rPr lang="en-US" sz="1800" dirty="0"/>
              <a:t>Spatial Attention Mechanism:</a:t>
            </a:r>
          </a:p>
          <a:p>
            <a:pPr marL="285750" indent="-285750" algn="l">
              <a:buFont typeface="Arial" panose="020B0604020202020204" pitchFamily="34" charset="0"/>
              <a:buChar char="•"/>
            </a:pPr>
            <a:r>
              <a:rPr lang="en-US" sz="1800" dirty="0"/>
              <a:t>Designed to compute an attention map for each input feature map.</a:t>
            </a:r>
          </a:p>
          <a:p>
            <a:pPr marL="285750" indent="-285750" algn="l">
              <a:buFont typeface="Arial" panose="020B0604020202020204" pitchFamily="34" charset="0"/>
              <a:buChar char="•"/>
            </a:pPr>
            <a:r>
              <a:rPr lang="en-US" sz="1800" dirty="0"/>
              <a:t>Apply 1x1 convolutional layer to the input feature maps. </a:t>
            </a:r>
          </a:p>
          <a:p>
            <a:pPr marL="285750" indent="-285750" algn="l">
              <a:buFont typeface="Arial" panose="020B0604020202020204" pitchFamily="34" charset="0"/>
              <a:buChar char="•"/>
            </a:pPr>
            <a:r>
              <a:rPr lang="en-US" sz="1800" dirty="0"/>
              <a:t>Reduces the number of channels to 1 (Single-channel attention map for each feature map).</a:t>
            </a:r>
          </a:p>
          <a:p>
            <a:pPr marL="285750" indent="-285750" algn="l">
              <a:buFont typeface="Arial" panose="020B0604020202020204" pitchFamily="34" charset="0"/>
              <a:buChar char="•"/>
            </a:pPr>
            <a:r>
              <a:rPr lang="en-US" sz="1800" dirty="0"/>
              <a:t>Sigmoid activation function [0, 1 range values].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p:txBody>
          <a:bodyPr/>
          <a:lstStyle/>
          <a:p>
            <a:fld id="{B5CEABB6-07DC-46E8-9B57-56EC44A396E5}" type="slidenum">
              <a:rPr lang="en-US" smtClean="0"/>
              <a:pPr/>
              <a:t>40</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IT20037888</a:t>
            </a:r>
            <a:r>
              <a:rPr lang="en-US" sz="1400" dirty="0">
                <a:solidFill>
                  <a:schemeClr val="tx1"/>
                </a:solidFill>
              </a:rPr>
              <a:t>   | RANASINGHE J. D |   TMP_2023_139</a:t>
            </a:r>
          </a:p>
        </p:txBody>
      </p:sp>
      <p:sp>
        <p:nvSpPr>
          <p:cNvPr id="137" name="Title 1">
            <a:extLst>
              <a:ext uri="{FF2B5EF4-FFF2-40B4-BE49-F238E27FC236}">
                <a16:creationId xmlns:a16="http://schemas.microsoft.com/office/drawing/2014/main" id="{A773F542-6CBF-56B9-DFDB-BEE45BE5E73A}"/>
              </a:ext>
            </a:extLst>
          </p:cNvPr>
          <p:cNvSpPr txBox="1">
            <a:spLocks/>
          </p:cNvSpPr>
          <p:nvPr/>
        </p:nvSpPr>
        <p:spPr>
          <a:xfrm>
            <a:off x="3566359" y="735141"/>
            <a:ext cx="5675704" cy="6187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ATTENTION MECHANISMS</a:t>
            </a:r>
          </a:p>
        </p:txBody>
      </p:sp>
      <p:pic>
        <p:nvPicPr>
          <p:cNvPr id="6" name="Picture 5">
            <a:extLst>
              <a:ext uri="{FF2B5EF4-FFF2-40B4-BE49-F238E27FC236}">
                <a16:creationId xmlns:a16="http://schemas.microsoft.com/office/drawing/2014/main" id="{FD0576A0-E50D-D62D-355D-B3DC3F9AEB1D}"/>
              </a:ext>
            </a:extLst>
          </p:cNvPr>
          <p:cNvPicPr>
            <a:picLocks noChangeAspect="1"/>
          </p:cNvPicPr>
          <p:nvPr/>
        </p:nvPicPr>
        <p:blipFill>
          <a:blip r:embed="rId3"/>
          <a:stretch>
            <a:fillRect/>
          </a:stretch>
        </p:blipFill>
        <p:spPr>
          <a:xfrm>
            <a:off x="3566359" y="3912638"/>
            <a:ext cx="5252366" cy="1908948"/>
          </a:xfrm>
          <a:prstGeom prst="rect">
            <a:avLst/>
          </a:prstGeom>
        </p:spPr>
      </p:pic>
    </p:spTree>
    <p:extLst>
      <p:ext uri="{BB962C8B-B14F-4D97-AF65-F5344CB8AC3E}">
        <p14:creationId xmlns:p14="http://schemas.microsoft.com/office/powerpoint/2010/main" val="21529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 Placeholder 124">
            <a:extLst>
              <a:ext uri="{FF2B5EF4-FFF2-40B4-BE49-F238E27FC236}">
                <a16:creationId xmlns:a16="http://schemas.microsoft.com/office/drawing/2014/main" id="{8D2B68DB-60CA-730B-4183-D64A0B32651B}"/>
              </a:ext>
            </a:extLst>
          </p:cNvPr>
          <p:cNvSpPr>
            <a:spLocks noGrp="1"/>
          </p:cNvSpPr>
          <p:nvPr>
            <p:ph type="body" idx="1"/>
          </p:nvPr>
        </p:nvSpPr>
        <p:spPr>
          <a:xfrm>
            <a:off x="1003427" y="1148577"/>
            <a:ext cx="10420065" cy="2857500"/>
          </a:xfrm>
        </p:spPr>
        <p:txBody>
          <a:bodyPr anchor="ctr"/>
          <a:lstStyle/>
          <a:p>
            <a:pPr algn="l"/>
            <a:r>
              <a:rPr lang="en-US" sz="1800" dirty="0"/>
              <a:t>Hierarchical Attention Mechanism:</a:t>
            </a:r>
          </a:p>
          <a:p>
            <a:pPr marL="285750" indent="-285750" algn="l">
              <a:buFont typeface="Arial" panose="020B0604020202020204" pitchFamily="34" charset="0"/>
              <a:buChar char="•"/>
            </a:pPr>
            <a:r>
              <a:rPr lang="en-US" sz="1800" dirty="0"/>
              <a:t>Hierarchical Attention class builds on the Spatial Attention mechanism.</a:t>
            </a:r>
          </a:p>
          <a:p>
            <a:pPr marL="285750" indent="-285750" algn="l">
              <a:buFont typeface="Arial" panose="020B0604020202020204" pitchFamily="34" charset="0"/>
              <a:buChar char="•"/>
            </a:pPr>
            <a:r>
              <a:rPr lang="en-US" sz="1800" dirty="0"/>
              <a:t>It applies the Spatial Attention mechanism twice in succession. </a:t>
            </a:r>
          </a:p>
          <a:p>
            <a:pPr marL="285750" indent="-285750" algn="l">
              <a:buFont typeface="Arial" panose="020B0604020202020204" pitchFamily="34" charset="0"/>
              <a:buChar char="•"/>
            </a:pPr>
            <a:r>
              <a:rPr lang="en-US" sz="1800" dirty="0"/>
              <a:t>First application --&gt; </a:t>
            </a:r>
            <a:r>
              <a:rPr lang="en-US" sz="1800" dirty="0" err="1"/>
              <a:t>ReLU</a:t>
            </a:r>
            <a:r>
              <a:rPr lang="en-US" sz="1800" dirty="0"/>
              <a:t> activation Function</a:t>
            </a:r>
          </a:p>
          <a:p>
            <a:pPr marL="285750" indent="-285750" algn="l">
              <a:buFont typeface="Arial" panose="020B0604020202020204" pitchFamily="34" charset="0"/>
              <a:buChar char="•"/>
            </a:pPr>
            <a:r>
              <a:rPr lang="en-US" sz="1800" dirty="0"/>
              <a:t>Spatial Attention mechanism is reapplied</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p:txBody>
          <a:bodyPr/>
          <a:lstStyle/>
          <a:p>
            <a:fld id="{B5CEABB6-07DC-46E8-9B57-56EC44A396E5}" type="slidenum">
              <a:rPr lang="en-US" smtClean="0"/>
              <a:pPr/>
              <a:t>41</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IT20037888</a:t>
            </a:r>
            <a:r>
              <a:rPr lang="en-US" sz="1400" dirty="0">
                <a:solidFill>
                  <a:schemeClr val="tx1"/>
                </a:solidFill>
              </a:rPr>
              <a:t>   | RANASINGHE J. D |   TMP_2023_139</a:t>
            </a:r>
          </a:p>
        </p:txBody>
      </p:sp>
      <p:sp>
        <p:nvSpPr>
          <p:cNvPr id="137" name="Title 1">
            <a:extLst>
              <a:ext uri="{FF2B5EF4-FFF2-40B4-BE49-F238E27FC236}">
                <a16:creationId xmlns:a16="http://schemas.microsoft.com/office/drawing/2014/main" id="{A773F542-6CBF-56B9-DFDB-BEE45BE5E73A}"/>
              </a:ext>
            </a:extLst>
          </p:cNvPr>
          <p:cNvSpPr txBox="1">
            <a:spLocks/>
          </p:cNvSpPr>
          <p:nvPr/>
        </p:nvSpPr>
        <p:spPr>
          <a:xfrm>
            <a:off x="3566359" y="735141"/>
            <a:ext cx="5675704" cy="6187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ATTENTION MECHANISMS</a:t>
            </a:r>
          </a:p>
        </p:txBody>
      </p:sp>
      <p:pic>
        <p:nvPicPr>
          <p:cNvPr id="3" name="Picture 2">
            <a:extLst>
              <a:ext uri="{FF2B5EF4-FFF2-40B4-BE49-F238E27FC236}">
                <a16:creationId xmlns:a16="http://schemas.microsoft.com/office/drawing/2014/main" id="{125EB54A-C531-FE17-3A42-B19DBD124E2A}"/>
              </a:ext>
            </a:extLst>
          </p:cNvPr>
          <p:cNvPicPr>
            <a:picLocks noChangeAspect="1"/>
          </p:cNvPicPr>
          <p:nvPr/>
        </p:nvPicPr>
        <p:blipFill>
          <a:blip r:embed="rId3"/>
          <a:stretch>
            <a:fillRect/>
          </a:stretch>
        </p:blipFill>
        <p:spPr>
          <a:xfrm>
            <a:off x="3258147" y="3704146"/>
            <a:ext cx="5675704" cy="2206563"/>
          </a:xfrm>
          <a:prstGeom prst="rect">
            <a:avLst/>
          </a:prstGeom>
        </p:spPr>
      </p:pic>
    </p:spTree>
    <p:extLst>
      <p:ext uri="{BB962C8B-B14F-4D97-AF65-F5344CB8AC3E}">
        <p14:creationId xmlns:p14="http://schemas.microsoft.com/office/powerpoint/2010/main" val="2184872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42</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IT20037888</a:t>
            </a:r>
            <a:r>
              <a:rPr lang="en-US" sz="1400" dirty="0">
                <a:solidFill>
                  <a:schemeClr val="tx1"/>
                </a:solidFill>
              </a:rPr>
              <a:t>   | RANASINGHE J. D |   TMP_2023_139</a:t>
            </a:r>
          </a:p>
        </p:txBody>
      </p:sp>
      <p:sp>
        <p:nvSpPr>
          <p:cNvPr id="3" name="Title 1">
            <a:extLst>
              <a:ext uri="{FF2B5EF4-FFF2-40B4-BE49-F238E27FC236}">
                <a16:creationId xmlns:a16="http://schemas.microsoft.com/office/drawing/2014/main" id="{771C59AA-DE72-D28E-C736-2D7033DE6621}"/>
              </a:ext>
            </a:extLst>
          </p:cNvPr>
          <p:cNvSpPr txBox="1">
            <a:spLocks/>
          </p:cNvSpPr>
          <p:nvPr/>
        </p:nvSpPr>
        <p:spPr>
          <a:xfrm>
            <a:off x="2766563" y="3274314"/>
            <a:ext cx="6833512" cy="3736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l"/>
            <a:r>
              <a:rPr lang="en-US" sz="4000" dirty="0">
                <a:latin typeface="+mn-lt"/>
              </a:rPr>
              <a:t>Let’s move to the code…</a:t>
            </a:r>
          </a:p>
        </p:txBody>
      </p:sp>
    </p:spTree>
    <p:extLst>
      <p:ext uri="{BB962C8B-B14F-4D97-AF65-F5344CB8AC3E}">
        <p14:creationId xmlns:p14="http://schemas.microsoft.com/office/powerpoint/2010/main" val="2456089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87031" y="378020"/>
            <a:ext cx="5675704" cy="618732"/>
          </a:xfrm>
        </p:spPr>
        <p:txBody>
          <a:bodyPr/>
          <a:lstStyle/>
          <a:p>
            <a:r>
              <a:rPr lang="en-US" b="1" dirty="0"/>
              <a:t>RESEARCH PAPER</a:t>
            </a:r>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
          </p:nvPr>
        </p:nvSpPr>
        <p:spPr>
          <a:xfrm>
            <a:off x="1194179" y="1044507"/>
            <a:ext cx="10420065" cy="3727518"/>
          </a:xfrm>
        </p:spPr>
        <p:txBody>
          <a:bodyPr anchor="ctr"/>
          <a:lstStyle/>
          <a:p>
            <a:pPr algn="l"/>
            <a:r>
              <a:rPr lang="en-US" sz="1800" dirty="0"/>
              <a:t>PAPER TITLE:</a:t>
            </a:r>
          </a:p>
          <a:p>
            <a:pPr marL="285750" indent="-285750" algn="l">
              <a:buFont typeface="Arial" panose="020B0604020202020204" pitchFamily="34" charset="0"/>
              <a:buChar char="•"/>
            </a:pPr>
            <a:r>
              <a:rPr lang="en-US" sz="1800" dirty="0"/>
              <a:t>Dynamic Attention Weighting Strategies for Enhancing Facial Dynamics-Based Stress Detection</a:t>
            </a:r>
          </a:p>
          <a:p>
            <a:pPr algn="l"/>
            <a:endParaRPr lang="en-US" sz="1800" dirty="0"/>
          </a:p>
          <a:p>
            <a:pPr algn="l"/>
            <a:r>
              <a:rPr lang="en-US" sz="1800" dirty="0"/>
              <a:t>CONFERENCES PUBLISHED IN:</a:t>
            </a:r>
          </a:p>
          <a:p>
            <a:pPr marL="285750" indent="-285750" algn="l">
              <a:buFont typeface="Arial" panose="020B0604020202020204" pitchFamily="34" charset="0"/>
              <a:buChar char="•"/>
            </a:pPr>
            <a:r>
              <a:rPr lang="en-US" sz="1800" dirty="0"/>
              <a:t>5</a:t>
            </a:r>
            <a:r>
              <a:rPr lang="en-US" sz="1800" baseline="30000" dirty="0"/>
              <a:t>TH</a:t>
            </a:r>
            <a:r>
              <a:rPr lang="en-US" sz="1800" dirty="0"/>
              <a:t> INTERNATIONAL CONFERENCE ON ADVANCEMENTS IN COMPUTING (ICAC 2023)</a:t>
            </a:r>
            <a:endParaRPr lang="en-US" sz="600" dirty="0"/>
          </a:p>
          <a:p>
            <a:pPr marL="285750" indent="-285750" algn="l">
              <a:buFont typeface="Arial" panose="020B0604020202020204" pitchFamily="34" charset="0"/>
              <a:buChar char="•"/>
            </a:pPr>
            <a:r>
              <a:rPr lang="en-US" sz="1800" dirty="0"/>
              <a:t>INTERNATIONAL CONFERENCE IN DATA SCIENCE (ICDS 2023)</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p:txBody>
          <a:bodyPr/>
          <a:lstStyle/>
          <a:p>
            <a:fld id="{B5CEABB6-07DC-46E8-9B57-56EC44A396E5}" type="slidenum">
              <a:rPr lang="en-US" smtClean="0"/>
              <a:pPr/>
              <a:t>43</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IT20037888</a:t>
            </a:r>
            <a:r>
              <a:rPr lang="en-US" sz="1400" dirty="0">
                <a:solidFill>
                  <a:schemeClr val="tx1"/>
                </a:solidFill>
              </a:rPr>
              <a:t>   | RANASINGHE J. D |   TMP_2023_139</a:t>
            </a:r>
          </a:p>
        </p:txBody>
      </p:sp>
    </p:spTree>
    <p:extLst>
      <p:ext uri="{BB962C8B-B14F-4D97-AF65-F5344CB8AC3E}">
        <p14:creationId xmlns:p14="http://schemas.microsoft.com/office/powerpoint/2010/main" val="1416228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dirty="0"/>
              <a:t>Progress Presentation 1 – 50%</a:t>
            </a:r>
          </a:p>
        </p:txBody>
      </p:sp>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65495" y="3337223"/>
            <a:ext cx="2330726" cy="804859"/>
          </a:xfrm>
        </p:spPr>
        <p:txBody>
          <a:bodyPr/>
          <a:lstStyle/>
          <a:p>
            <a:r>
              <a:rPr lang="en-US" sz="2800" dirty="0"/>
              <a:t>CNN MODEL </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half" idx="2"/>
          </p:nvPr>
        </p:nvGraphicFramePr>
        <p:xfrm>
          <a:off x="1115681" y="1810831"/>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89960" y="3337223"/>
            <a:ext cx="2342205" cy="804859"/>
          </a:xfrm>
        </p:spPr>
        <p:txBody>
          <a:bodyPr/>
          <a:lstStyle/>
          <a:p>
            <a:r>
              <a:rPr lang="en-US" sz="2800" dirty="0"/>
              <a:t>VIT MODEL</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4"/>
          </p:nvPr>
        </p:nvGraphicFramePr>
        <p:xfrm>
          <a:off x="3852531" y="1810831"/>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13">
            <a:extLst>
              <a:ext uri="{FF2B5EF4-FFF2-40B4-BE49-F238E27FC236}">
                <a16:creationId xmlns:a16="http://schemas.microsoft.com/office/drawing/2014/main" id="{C487CCC0-D329-4C1F-A1CD-04930A23C5C3}"/>
              </a:ext>
            </a:extLst>
          </p:cNvPr>
          <p:cNvSpPr>
            <a:spLocks noGrp="1"/>
          </p:cNvSpPr>
          <p:nvPr>
            <p:ph type="body" idx="13"/>
          </p:nvPr>
        </p:nvSpPr>
        <p:spPr>
          <a:xfrm>
            <a:off x="865495" y="4013220"/>
            <a:ext cx="2330726" cy="438505"/>
          </a:xfrm>
        </p:spPr>
        <p:txBody>
          <a:bodyPr/>
          <a:lstStyle/>
          <a:p>
            <a:r>
              <a:rPr lang="en-US" sz="1200" dirty="0"/>
              <a:t>ATTENTION MECHANISM WITH CNN</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idx="15"/>
          </p:nvPr>
        </p:nvSpPr>
        <p:spPr>
          <a:xfrm>
            <a:off x="3589960" y="4013220"/>
            <a:ext cx="2342205" cy="438505"/>
          </a:xfrm>
        </p:spPr>
        <p:txBody>
          <a:bodyPr/>
          <a:lstStyle/>
          <a:p>
            <a:r>
              <a:rPr lang="en-US" sz="1200" dirty="0"/>
              <a:t>ATTENTION MECHANISM WITH VIT</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p:txBody>
          <a:bodyPr/>
          <a:lstStyle/>
          <a:p>
            <a:fld id="{B5CEABB6-07DC-46E8-9B57-56EC44A396E5}" type="slidenum">
              <a:rPr lang="en-US" smtClean="0"/>
              <a:pPr/>
              <a:t>44</a:t>
            </a:fld>
            <a:endParaRPr lang="en-US" dirty="0"/>
          </a:p>
        </p:txBody>
      </p:sp>
      <p:sp>
        <p:nvSpPr>
          <p:cNvPr id="26" name="Text Placeholder 4">
            <a:extLst>
              <a:ext uri="{FF2B5EF4-FFF2-40B4-BE49-F238E27FC236}">
                <a16:creationId xmlns:a16="http://schemas.microsoft.com/office/drawing/2014/main" id="{BEADFA6A-AB40-1637-D221-453848CF0DB4}"/>
              </a:ext>
            </a:extLst>
          </p:cNvPr>
          <p:cNvSpPr txBox="1">
            <a:spLocks/>
          </p:cNvSpPr>
          <p:nvPr/>
        </p:nvSpPr>
        <p:spPr>
          <a:xfrm>
            <a:off x="9038890" y="3334740"/>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LITERATURE</a:t>
            </a:r>
          </a:p>
        </p:txBody>
      </p:sp>
      <p:sp>
        <p:nvSpPr>
          <p:cNvPr id="27" name="Text Placeholder 14">
            <a:extLst>
              <a:ext uri="{FF2B5EF4-FFF2-40B4-BE49-F238E27FC236}">
                <a16:creationId xmlns:a16="http://schemas.microsoft.com/office/drawing/2014/main" id="{70D8C58C-29B3-CDD7-2BCA-0B67D5510076}"/>
              </a:ext>
            </a:extLst>
          </p:cNvPr>
          <p:cNvSpPr txBox="1">
            <a:spLocks/>
          </p:cNvSpPr>
          <p:nvPr/>
        </p:nvSpPr>
        <p:spPr>
          <a:xfrm>
            <a:off x="9038890" y="4010737"/>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RESEARCH PAPER</a:t>
            </a:r>
          </a:p>
        </p:txBody>
      </p:sp>
      <p:sp>
        <p:nvSpPr>
          <p:cNvPr id="100" name="Text Placeholder 4">
            <a:extLst>
              <a:ext uri="{FF2B5EF4-FFF2-40B4-BE49-F238E27FC236}">
                <a16:creationId xmlns:a16="http://schemas.microsoft.com/office/drawing/2014/main" id="{EB0AFF92-B609-C942-30D1-F996FE057E74}"/>
              </a:ext>
            </a:extLst>
          </p:cNvPr>
          <p:cNvSpPr txBox="1">
            <a:spLocks/>
          </p:cNvSpPr>
          <p:nvPr/>
        </p:nvSpPr>
        <p:spPr>
          <a:xfrm>
            <a:off x="6146285" y="3330288"/>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APPLICATION</a:t>
            </a:r>
          </a:p>
        </p:txBody>
      </p:sp>
      <p:sp>
        <p:nvSpPr>
          <p:cNvPr id="101" name="Text Placeholder 14">
            <a:extLst>
              <a:ext uri="{FF2B5EF4-FFF2-40B4-BE49-F238E27FC236}">
                <a16:creationId xmlns:a16="http://schemas.microsoft.com/office/drawing/2014/main" id="{F68BA05F-B022-7FC4-EA37-ED5929C3267B}"/>
              </a:ext>
            </a:extLst>
          </p:cNvPr>
          <p:cNvSpPr txBox="1">
            <a:spLocks/>
          </p:cNvSpPr>
          <p:nvPr/>
        </p:nvSpPr>
        <p:spPr>
          <a:xfrm>
            <a:off x="6145148" y="4010736"/>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APP INTEGRATION</a:t>
            </a:r>
          </a:p>
        </p:txBody>
      </p:sp>
      <p:graphicFrame>
        <p:nvGraphicFramePr>
          <p:cNvPr id="106" name="Content Placeholder 126" title="Funding Chart">
            <a:extLst>
              <a:ext uri="{FF2B5EF4-FFF2-40B4-BE49-F238E27FC236}">
                <a16:creationId xmlns:a16="http://schemas.microsoft.com/office/drawing/2014/main" id="{6943DB04-299E-0FF8-78A8-66BC86CF67E0}"/>
              </a:ext>
            </a:extLst>
          </p:cNvPr>
          <p:cNvGraphicFramePr>
            <a:graphicFrameLocks/>
          </p:cNvGraphicFramePr>
          <p:nvPr/>
        </p:nvGraphicFramePr>
        <p:xfrm>
          <a:off x="9289351" y="1810831"/>
          <a:ext cx="1855787" cy="1663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ontent Placeholder 126" title="Funding Chart">
            <a:extLst>
              <a:ext uri="{FF2B5EF4-FFF2-40B4-BE49-F238E27FC236}">
                <a16:creationId xmlns:a16="http://schemas.microsoft.com/office/drawing/2014/main" id="{F7D03482-F939-5584-699E-B47DCC7C8990}"/>
              </a:ext>
            </a:extLst>
          </p:cNvPr>
          <p:cNvGraphicFramePr>
            <a:graphicFrameLocks/>
          </p:cNvGraphicFramePr>
          <p:nvPr/>
        </p:nvGraphicFramePr>
        <p:xfrm>
          <a:off x="6399654" y="1810831"/>
          <a:ext cx="1855787" cy="1663700"/>
        </p:xfrm>
        <a:graphic>
          <a:graphicData uri="http://schemas.openxmlformats.org/drawingml/2006/chart">
            <c:chart xmlns:c="http://schemas.openxmlformats.org/drawingml/2006/chart" xmlns:r="http://schemas.openxmlformats.org/officeDocument/2006/relationships" r:id="rId5"/>
          </a:graphicData>
        </a:graphic>
      </p:graphicFrame>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6"/>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IT20037888</a:t>
            </a:r>
            <a:r>
              <a:rPr lang="en-US" sz="1400" dirty="0">
                <a:solidFill>
                  <a:schemeClr val="tx1"/>
                </a:solidFill>
              </a:rPr>
              <a:t>   | RANASINGHE J. D |   TMP_2023_139</a:t>
            </a:r>
          </a:p>
        </p:txBody>
      </p:sp>
      <p:sp>
        <p:nvSpPr>
          <p:cNvPr id="4" name="Rectangle 3">
            <a:extLst>
              <a:ext uri="{FF2B5EF4-FFF2-40B4-BE49-F238E27FC236}">
                <a16:creationId xmlns:a16="http://schemas.microsoft.com/office/drawing/2014/main" id="{3122DC42-84D8-8417-F33C-8C3209641956}"/>
              </a:ext>
            </a:extLst>
          </p:cNvPr>
          <p:cNvSpPr/>
          <p:nvPr/>
        </p:nvSpPr>
        <p:spPr>
          <a:xfrm>
            <a:off x="9274710" y="5339937"/>
            <a:ext cx="920716"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4010AC3-C206-AA98-92A0-B4C96442156F}"/>
              </a:ext>
            </a:extLst>
          </p:cNvPr>
          <p:cNvSpPr/>
          <p:nvPr/>
        </p:nvSpPr>
        <p:spPr>
          <a:xfrm>
            <a:off x="1813006" y="5346677"/>
            <a:ext cx="4332775"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91108D2-6C18-F22B-6BBF-8C27B6E1C9E0}"/>
              </a:ext>
            </a:extLst>
          </p:cNvPr>
          <p:cNvSpPr/>
          <p:nvPr/>
        </p:nvSpPr>
        <p:spPr>
          <a:xfrm>
            <a:off x="1234741" y="5053250"/>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0%</a:t>
            </a:r>
            <a:endParaRPr lang="en-US" b="1" dirty="0"/>
          </a:p>
        </p:txBody>
      </p:sp>
      <p:sp>
        <p:nvSpPr>
          <p:cNvPr id="8" name="Rectangle 7">
            <a:extLst>
              <a:ext uri="{FF2B5EF4-FFF2-40B4-BE49-F238E27FC236}">
                <a16:creationId xmlns:a16="http://schemas.microsoft.com/office/drawing/2014/main" id="{78126DE9-596C-1EC1-D7E6-E9EEE1696DC7}"/>
              </a:ext>
            </a:extLst>
          </p:cNvPr>
          <p:cNvSpPr/>
          <p:nvPr/>
        </p:nvSpPr>
        <p:spPr>
          <a:xfrm>
            <a:off x="6321937" y="5339937"/>
            <a:ext cx="2799446"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AE9DAC8-B9B8-EF7A-F26F-5CE1FB11708A}"/>
              </a:ext>
            </a:extLst>
          </p:cNvPr>
          <p:cNvSpPr/>
          <p:nvPr/>
        </p:nvSpPr>
        <p:spPr>
          <a:xfrm>
            <a:off x="5713861" y="5046509"/>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r>
              <a:rPr lang="en-US" sz="1800" b="1" dirty="0"/>
              <a:t>0%</a:t>
            </a:r>
            <a:endParaRPr lang="en-US" dirty="0"/>
          </a:p>
        </p:txBody>
      </p:sp>
      <p:sp>
        <p:nvSpPr>
          <p:cNvPr id="12" name="Oval 11">
            <a:extLst>
              <a:ext uri="{FF2B5EF4-FFF2-40B4-BE49-F238E27FC236}">
                <a16:creationId xmlns:a16="http://schemas.microsoft.com/office/drawing/2014/main" id="{6440ED04-390B-F76C-2540-DCF85F9946E7}"/>
              </a:ext>
            </a:extLst>
          </p:cNvPr>
          <p:cNvSpPr/>
          <p:nvPr/>
        </p:nvSpPr>
        <p:spPr>
          <a:xfrm>
            <a:off x="8565388" y="5053249"/>
            <a:ext cx="818866" cy="8188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r>
              <a:rPr lang="en-US" sz="1800" b="1" dirty="0"/>
              <a:t>0%</a:t>
            </a:r>
            <a:endParaRPr lang="en-US" dirty="0"/>
          </a:p>
        </p:txBody>
      </p:sp>
      <p:sp>
        <p:nvSpPr>
          <p:cNvPr id="13" name="Oval 12">
            <a:extLst>
              <a:ext uri="{FF2B5EF4-FFF2-40B4-BE49-F238E27FC236}">
                <a16:creationId xmlns:a16="http://schemas.microsoft.com/office/drawing/2014/main" id="{F63DB342-37AD-4BCE-0056-3ECDBDF64C50}"/>
              </a:ext>
            </a:extLst>
          </p:cNvPr>
          <p:cNvSpPr/>
          <p:nvPr/>
        </p:nvSpPr>
        <p:spPr>
          <a:xfrm>
            <a:off x="10076725" y="4995585"/>
            <a:ext cx="920716" cy="92071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700" b="1" dirty="0"/>
              <a:t>100%</a:t>
            </a:r>
            <a:endParaRPr lang="en-US" sz="1700" dirty="0"/>
          </a:p>
        </p:txBody>
      </p:sp>
    </p:spTree>
    <p:extLst>
      <p:ext uri="{BB962C8B-B14F-4D97-AF65-F5344CB8AC3E}">
        <p14:creationId xmlns:p14="http://schemas.microsoft.com/office/powerpoint/2010/main" val="2323348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1EADF1-E070-0C2B-8645-F13C80BD00F0}"/>
              </a:ext>
            </a:extLst>
          </p:cNvPr>
          <p:cNvSpPr/>
          <p:nvPr/>
        </p:nvSpPr>
        <p:spPr>
          <a:xfrm>
            <a:off x="9432282" y="5339937"/>
            <a:ext cx="763144"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dirty="0"/>
              <a:t>Progress Presentation 2 – 95%</a:t>
            </a:r>
          </a:p>
        </p:txBody>
      </p:sp>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65495" y="3337223"/>
            <a:ext cx="2330726" cy="804859"/>
          </a:xfrm>
        </p:spPr>
        <p:txBody>
          <a:bodyPr/>
          <a:lstStyle/>
          <a:p>
            <a:r>
              <a:rPr lang="en-US" sz="2800" dirty="0"/>
              <a:t>CNN MODEL  </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half" idx="2"/>
          </p:nvPr>
        </p:nvGraphicFramePr>
        <p:xfrm>
          <a:off x="1115681" y="1810831"/>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89960" y="3337223"/>
            <a:ext cx="2342205" cy="804859"/>
          </a:xfrm>
        </p:spPr>
        <p:txBody>
          <a:bodyPr/>
          <a:lstStyle/>
          <a:p>
            <a:r>
              <a:rPr lang="en-US" sz="2800" dirty="0"/>
              <a:t>VIT MODEL</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4"/>
          </p:nvPr>
        </p:nvGraphicFramePr>
        <p:xfrm>
          <a:off x="3852531" y="1810831"/>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13">
            <a:extLst>
              <a:ext uri="{FF2B5EF4-FFF2-40B4-BE49-F238E27FC236}">
                <a16:creationId xmlns:a16="http://schemas.microsoft.com/office/drawing/2014/main" id="{C487CCC0-D329-4C1F-A1CD-04930A23C5C3}"/>
              </a:ext>
            </a:extLst>
          </p:cNvPr>
          <p:cNvSpPr>
            <a:spLocks noGrp="1"/>
          </p:cNvSpPr>
          <p:nvPr>
            <p:ph type="body" idx="13"/>
          </p:nvPr>
        </p:nvSpPr>
        <p:spPr>
          <a:xfrm>
            <a:off x="865495" y="4013220"/>
            <a:ext cx="2330726" cy="438505"/>
          </a:xfrm>
        </p:spPr>
        <p:txBody>
          <a:bodyPr/>
          <a:lstStyle/>
          <a:p>
            <a:r>
              <a:rPr lang="en-US" sz="1200" dirty="0"/>
              <a:t>ATTENTION MECHANISM WITH CNN</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idx="15"/>
          </p:nvPr>
        </p:nvSpPr>
        <p:spPr>
          <a:xfrm>
            <a:off x="3589960" y="4013220"/>
            <a:ext cx="2342205" cy="438505"/>
          </a:xfrm>
        </p:spPr>
        <p:txBody>
          <a:bodyPr/>
          <a:lstStyle/>
          <a:p>
            <a:r>
              <a:rPr lang="en-US" sz="1200" dirty="0"/>
              <a:t>ATTENTION MECHANISM WITH VIT</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p:txBody>
          <a:bodyPr/>
          <a:lstStyle/>
          <a:p>
            <a:fld id="{B5CEABB6-07DC-46E8-9B57-56EC44A396E5}" type="slidenum">
              <a:rPr lang="en-US" smtClean="0"/>
              <a:pPr/>
              <a:t>45</a:t>
            </a:fld>
            <a:endParaRPr lang="en-US" dirty="0"/>
          </a:p>
        </p:txBody>
      </p:sp>
      <p:sp>
        <p:nvSpPr>
          <p:cNvPr id="26" name="Text Placeholder 4">
            <a:extLst>
              <a:ext uri="{FF2B5EF4-FFF2-40B4-BE49-F238E27FC236}">
                <a16:creationId xmlns:a16="http://schemas.microsoft.com/office/drawing/2014/main" id="{BEADFA6A-AB40-1637-D221-453848CF0DB4}"/>
              </a:ext>
            </a:extLst>
          </p:cNvPr>
          <p:cNvSpPr txBox="1">
            <a:spLocks/>
          </p:cNvSpPr>
          <p:nvPr/>
        </p:nvSpPr>
        <p:spPr>
          <a:xfrm>
            <a:off x="9038890" y="3334740"/>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LITERATURE</a:t>
            </a:r>
          </a:p>
        </p:txBody>
      </p:sp>
      <p:sp>
        <p:nvSpPr>
          <p:cNvPr id="27" name="Text Placeholder 14">
            <a:extLst>
              <a:ext uri="{FF2B5EF4-FFF2-40B4-BE49-F238E27FC236}">
                <a16:creationId xmlns:a16="http://schemas.microsoft.com/office/drawing/2014/main" id="{70D8C58C-29B3-CDD7-2BCA-0B67D5510076}"/>
              </a:ext>
            </a:extLst>
          </p:cNvPr>
          <p:cNvSpPr txBox="1">
            <a:spLocks/>
          </p:cNvSpPr>
          <p:nvPr/>
        </p:nvSpPr>
        <p:spPr>
          <a:xfrm>
            <a:off x="9038890" y="4010737"/>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RESEARCH PAPER</a:t>
            </a:r>
          </a:p>
        </p:txBody>
      </p:sp>
      <p:graphicFrame>
        <p:nvGraphicFramePr>
          <p:cNvPr id="106" name="Content Placeholder 126" title="Funding Chart">
            <a:extLst>
              <a:ext uri="{FF2B5EF4-FFF2-40B4-BE49-F238E27FC236}">
                <a16:creationId xmlns:a16="http://schemas.microsoft.com/office/drawing/2014/main" id="{6943DB04-299E-0FF8-78A8-66BC86CF67E0}"/>
              </a:ext>
            </a:extLst>
          </p:cNvPr>
          <p:cNvGraphicFramePr>
            <a:graphicFrameLocks/>
          </p:cNvGraphicFramePr>
          <p:nvPr/>
        </p:nvGraphicFramePr>
        <p:xfrm>
          <a:off x="9289351" y="1810831"/>
          <a:ext cx="1855787" cy="1663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ontent Placeholder 126" title="Funding Chart">
            <a:extLst>
              <a:ext uri="{FF2B5EF4-FFF2-40B4-BE49-F238E27FC236}">
                <a16:creationId xmlns:a16="http://schemas.microsoft.com/office/drawing/2014/main" id="{F7D03482-F939-5584-699E-B47DCC7C8990}"/>
              </a:ext>
            </a:extLst>
          </p:cNvPr>
          <p:cNvGraphicFramePr>
            <a:graphicFrameLocks/>
          </p:cNvGraphicFramePr>
          <p:nvPr/>
        </p:nvGraphicFramePr>
        <p:xfrm>
          <a:off x="6399654" y="1810831"/>
          <a:ext cx="1855787" cy="1663700"/>
        </p:xfrm>
        <a:graphic>
          <a:graphicData uri="http://schemas.openxmlformats.org/drawingml/2006/chart">
            <c:chart xmlns:c="http://schemas.openxmlformats.org/drawingml/2006/chart" xmlns:r="http://schemas.openxmlformats.org/officeDocument/2006/relationships" r:id="rId5"/>
          </a:graphicData>
        </a:graphic>
      </p:graphicFrame>
      <p:sp>
        <p:nvSpPr>
          <p:cNvPr id="110" name="Rectangle 109">
            <a:extLst>
              <a:ext uri="{FF2B5EF4-FFF2-40B4-BE49-F238E27FC236}">
                <a16:creationId xmlns:a16="http://schemas.microsoft.com/office/drawing/2014/main" id="{A8F6FF83-B775-F914-8FE7-19B704719E36}"/>
              </a:ext>
            </a:extLst>
          </p:cNvPr>
          <p:cNvSpPr/>
          <p:nvPr/>
        </p:nvSpPr>
        <p:spPr>
          <a:xfrm>
            <a:off x="1813006" y="5346677"/>
            <a:ext cx="4332775"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65550C2-3D0F-F9DF-6556-37C9F02CFF79}"/>
              </a:ext>
            </a:extLst>
          </p:cNvPr>
          <p:cNvSpPr/>
          <p:nvPr/>
        </p:nvSpPr>
        <p:spPr>
          <a:xfrm>
            <a:off x="1234741" y="5053250"/>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0%</a:t>
            </a:r>
            <a:endParaRPr lang="en-US" b="1" dirty="0"/>
          </a:p>
        </p:txBody>
      </p:sp>
      <p:sp>
        <p:nvSpPr>
          <p:cNvPr id="113" name="Rectangle 112">
            <a:extLst>
              <a:ext uri="{FF2B5EF4-FFF2-40B4-BE49-F238E27FC236}">
                <a16:creationId xmlns:a16="http://schemas.microsoft.com/office/drawing/2014/main" id="{076638A9-2232-01AE-7877-CC9D4F0CCA91}"/>
              </a:ext>
            </a:extLst>
          </p:cNvPr>
          <p:cNvSpPr/>
          <p:nvPr/>
        </p:nvSpPr>
        <p:spPr>
          <a:xfrm>
            <a:off x="6321937" y="5339937"/>
            <a:ext cx="2799446"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715353D-7DE5-D487-7855-DD71554655D5}"/>
              </a:ext>
            </a:extLst>
          </p:cNvPr>
          <p:cNvSpPr/>
          <p:nvPr/>
        </p:nvSpPr>
        <p:spPr>
          <a:xfrm>
            <a:off x="5713861" y="5046509"/>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r>
              <a:rPr lang="en-US" sz="1800" b="1" dirty="0"/>
              <a:t>0%</a:t>
            </a:r>
            <a:endParaRPr lang="en-US" dirty="0"/>
          </a:p>
        </p:txBody>
      </p:sp>
      <p:sp>
        <p:nvSpPr>
          <p:cNvPr id="115" name="Rectangle 114">
            <a:extLst>
              <a:ext uri="{FF2B5EF4-FFF2-40B4-BE49-F238E27FC236}">
                <a16:creationId xmlns:a16="http://schemas.microsoft.com/office/drawing/2014/main" id="{9426666B-4EAF-C164-44B3-11410F75E82D}"/>
              </a:ext>
            </a:extLst>
          </p:cNvPr>
          <p:cNvSpPr/>
          <p:nvPr/>
        </p:nvSpPr>
        <p:spPr>
          <a:xfrm>
            <a:off x="9121383" y="5339937"/>
            <a:ext cx="763144" cy="2320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4D44FB7-F36B-6C11-62A7-6050F238EF21}"/>
              </a:ext>
            </a:extLst>
          </p:cNvPr>
          <p:cNvSpPr/>
          <p:nvPr/>
        </p:nvSpPr>
        <p:spPr>
          <a:xfrm>
            <a:off x="8565388" y="5053249"/>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r>
              <a:rPr lang="en-US" sz="1800" b="1" dirty="0"/>
              <a:t>0%</a:t>
            </a:r>
            <a:endParaRPr lang="en-US" dirty="0"/>
          </a:p>
        </p:txBody>
      </p:sp>
      <p:sp>
        <p:nvSpPr>
          <p:cNvPr id="116" name="Oval 115">
            <a:extLst>
              <a:ext uri="{FF2B5EF4-FFF2-40B4-BE49-F238E27FC236}">
                <a16:creationId xmlns:a16="http://schemas.microsoft.com/office/drawing/2014/main" id="{76149080-36DF-7430-E9A4-48338FFD1B8E}"/>
              </a:ext>
            </a:extLst>
          </p:cNvPr>
          <p:cNvSpPr/>
          <p:nvPr/>
        </p:nvSpPr>
        <p:spPr>
          <a:xfrm>
            <a:off x="10076725" y="4995585"/>
            <a:ext cx="920716" cy="92071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700" b="1" dirty="0"/>
              <a:t>100%</a:t>
            </a:r>
            <a:endParaRPr lang="en-US" sz="1700"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6"/>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IT20037888</a:t>
            </a:r>
            <a:r>
              <a:rPr lang="en-US" sz="1400" dirty="0">
                <a:solidFill>
                  <a:schemeClr val="tx1"/>
                </a:solidFill>
              </a:rPr>
              <a:t>   | RANASINGHE J. D |   TMP_2023_139</a:t>
            </a:r>
          </a:p>
        </p:txBody>
      </p:sp>
      <p:sp>
        <p:nvSpPr>
          <p:cNvPr id="6" name="Footer Placeholder 20">
            <a:extLst>
              <a:ext uri="{FF2B5EF4-FFF2-40B4-BE49-F238E27FC236}">
                <a16:creationId xmlns:a16="http://schemas.microsoft.com/office/drawing/2014/main" id="{9E8F95AD-6DE0-CF00-B3B7-6E7236E9E017}"/>
              </a:ext>
            </a:extLst>
          </p:cNvPr>
          <p:cNvSpPr txBox="1">
            <a:spLocks/>
          </p:cNvSpPr>
          <p:nvPr/>
        </p:nvSpPr>
        <p:spPr>
          <a:xfrm>
            <a:off x="9380295" y="5242672"/>
            <a:ext cx="55111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1"/>
                </a:solidFill>
              </a:rPr>
              <a:t>95%</a:t>
            </a:r>
            <a:endParaRPr lang="en-US" sz="900" b="1" dirty="0">
              <a:solidFill>
                <a:schemeClr val="bg1"/>
              </a:solidFill>
            </a:endParaRPr>
          </a:p>
        </p:txBody>
      </p:sp>
      <p:sp>
        <p:nvSpPr>
          <p:cNvPr id="7" name="Text Placeholder 4">
            <a:extLst>
              <a:ext uri="{FF2B5EF4-FFF2-40B4-BE49-F238E27FC236}">
                <a16:creationId xmlns:a16="http://schemas.microsoft.com/office/drawing/2014/main" id="{76EA6ED7-298C-B7CD-D9F0-7D556517D09E}"/>
              </a:ext>
            </a:extLst>
          </p:cNvPr>
          <p:cNvSpPr txBox="1">
            <a:spLocks/>
          </p:cNvSpPr>
          <p:nvPr/>
        </p:nvSpPr>
        <p:spPr>
          <a:xfrm>
            <a:off x="6146285" y="3330288"/>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APPLICATION</a:t>
            </a:r>
          </a:p>
        </p:txBody>
      </p:sp>
      <p:sp>
        <p:nvSpPr>
          <p:cNvPr id="8" name="Text Placeholder 14">
            <a:extLst>
              <a:ext uri="{FF2B5EF4-FFF2-40B4-BE49-F238E27FC236}">
                <a16:creationId xmlns:a16="http://schemas.microsoft.com/office/drawing/2014/main" id="{9AC996F1-EE78-8C69-E105-3D623B20888F}"/>
              </a:ext>
            </a:extLst>
          </p:cNvPr>
          <p:cNvSpPr txBox="1">
            <a:spLocks/>
          </p:cNvSpPr>
          <p:nvPr/>
        </p:nvSpPr>
        <p:spPr>
          <a:xfrm>
            <a:off x="6145148" y="4010736"/>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APP INTEGRATION</a:t>
            </a:r>
          </a:p>
        </p:txBody>
      </p:sp>
    </p:spTree>
    <p:extLst>
      <p:ext uri="{BB962C8B-B14F-4D97-AF65-F5344CB8AC3E}">
        <p14:creationId xmlns:p14="http://schemas.microsoft.com/office/powerpoint/2010/main" val="4252876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2510050" y="6404105"/>
            <a:ext cx="7171899" cy="426540"/>
          </a:xfrm>
        </p:spPr>
        <p:txBody>
          <a:bodyPr/>
          <a:lstStyle/>
          <a:p>
            <a:r>
              <a:rPr lang="en-US" sz="1400" b="1" dirty="0">
                <a:solidFill>
                  <a:schemeClr val="tx1"/>
                </a:solidFill>
              </a:rPr>
              <a:t>IT20274702</a:t>
            </a:r>
            <a:r>
              <a:rPr lang="en-US" sz="1400" dirty="0">
                <a:solidFill>
                  <a:schemeClr val="tx1"/>
                </a:solidFill>
              </a:rPr>
              <a:t>   | BARTHOLOMEUSZ S. V |   TMP_2023_139</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46</a:t>
            </a:fld>
            <a:endParaRPr lang="en-US" dirty="0"/>
          </a:p>
        </p:txBody>
      </p:sp>
      <p:pic>
        <p:nvPicPr>
          <p:cNvPr id="29" name="Picture 28">
            <a:extLst>
              <a:ext uri="{FF2B5EF4-FFF2-40B4-BE49-F238E27FC236}">
                <a16:creationId xmlns:a16="http://schemas.microsoft.com/office/drawing/2014/main" id="{34594980-AFB7-6D17-B1F4-7FA78F9B5C33}"/>
              </a:ext>
            </a:extLst>
          </p:cNvPr>
          <p:cNvPicPr>
            <a:picLocks noChangeAspect="1"/>
          </p:cNvPicPr>
          <p:nvPr/>
        </p:nvPicPr>
        <p:blipFill>
          <a:blip r:embed="rId2"/>
          <a:stretch>
            <a:fillRect/>
          </a:stretch>
        </p:blipFill>
        <p:spPr>
          <a:xfrm>
            <a:off x="3051" y="6489780"/>
            <a:ext cx="2000753" cy="351196"/>
          </a:xfrm>
          <a:prstGeom prst="rect">
            <a:avLst/>
          </a:prstGeom>
        </p:spPr>
      </p:pic>
      <p:sp>
        <p:nvSpPr>
          <p:cNvPr id="35" name="Title 1">
            <a:extLst>
              <a:ext uri="{FF2B5EF4-FFF2-40B4-BE49-F238E27FC236}">
                <a16:creationId xmlns:a16="http://schemas.microsoft.com/office/drawing/2014/main" id="{458B60A7-005C-7A62-83B9-F019A7603032}"/>
              </a:ext>
            </a:extLst>
          </p:cNvPr>
          <p:cNvSpPr txBox="1">
            <a:spLocks/>
          </p:cNvSpPr>
          <p:nvPr/>
        </p:nvSpPr>
        <p:spPr>
          <a:xfrm>
            <a:off x="2727633" y="2867899"/>
            <a:ext cx="8470355" cy="112220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400" dirty="0"/>
              <a:t>REINFORCEMENT LEARNING BASED RECOMMENDATION SYSTEM</a:t>
            </a:r>
          </a:p>
        </p:txBody>
      </p:sp>
    </p:spTree>
    <p:extLst>
      <p:ext uri="{BB962C8B-B14F-4D97-AF65-F5344CB8AC3E}">
        <p14:creationId xmlns:p14="http://schemas.microsoft.com/office/powerpoint/2010/main" val="1757917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lstStyle/>
          <a:p>
            <a:r>
              <a:rPr lang="en-US" b="1" dirty="0"/>
              <a:t>Background and literature</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47</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7"/>
          </p:nvPr>
        </p:nvSpPr>
        <p:spPr>
          <a:xfrm>
            <a:off x="646177" y="1066800"/>
            <a:ext cx="10968068" cy="6113929"/>
          </a:xfrm>
        </p:spPr>
        <p:txBody>
          <a:bodyPr anchor="ctr"/>
          <a:lstStyle/>
          <a:p>
            <a:pPr marL="285750" indent="-285750" algn="l">
              <a:buFont typeface="Arial" panose="020B0604020202020204" pitchFamily="34" charset="0"/>
              <a:buChar char="•"/>
            </a:pPr>
            <a:r>
              <a:rPr lang="en-US" sz="1800" dirty="0"/>
              <a:t>The recommendation problem was initially viewed as a classification or prediction issue, but it is now widely accepted that framing it as a sequential decision problem better captures user-system interactions [1].</a:t>
            </a:r>
          </a:p>
          <a:p>
            <a:pPr marL="285750" indent="-285750" algn="l">
              <a:buFont typeface="Arial" panose="020B0604020202020204" pitchFamily="34" charset="0"/>
              <a:buChar char="•"/>
            </a:pPr>
            <a:r>
              <a:rPr lang="en-US" sz="1800" dirty="0"/>
              <a:t>RL is the de facto standard ML approach for addressing sequential decision problems [2].</a:t>
            </a:r>
          </a:p>
          <a:p>
            <a:pPr marL="285750" indent="-285750" algn="l">
              <a:buFont typeface="Arial" panose="020B0604020202020204" pitchFamily="34" charset="0"/>
              <a:buChar char="•"/>
            </a:pPr>
            <a:r>
              <a:rPr lang="en-US" sz="1800" dirty="0"/>
              <a:t>Unlike traditional recommendation methods, including collaborative filtering and content-based filtering, RL can handle the sequential, dynamic user-system interaction and to consider the long-term user engagement. [1]</a:t>
            </a:r>
          </a:p>
          <a:p>
            <a:pPr marL="285750" indent="-285750" algn="l">
              <a:buFont typeface="Arial" panose="020B0604020202020204" pitchFamily="34" charset="0"/>
              <a:buChar char="•"/>
            </a:pPr>
            <a:r>
              <a:rPr lang="en-US" sz="1800" dirty="0"/>
              <a:t>it was not very practical, mainly because of scalability problems of traditional RL algorithms</a:t>
            </a:r>
          </a:p>
          <a:p>
            <a:pPr marL="742950" lvl="1" indent="-285750">
              <a:buFont typeface="Arial" panose="020B0604020202020204" pitchFamily="34" charset="0"/>
              <a:buChar char="•"/>
            </a:pPr>
            <a:r>
              <a:rPr lang="en-US" sz="1800" b="0" dirty="0"/>
              <a:t>Solution – Function Approximation methods (like DRL) [1].</a:t>
            </a:r>
          </a:p>
          <a:p>
            <a:pPr marL="285750" indent="-285750" algn="l">
              <a:buFont typeface="Arial" panose="020B0604020202020204" pitchFamily="34" charset="0"/>
              <a:buChar char="•"/>
            </a:pPr>
            <a:r>
              <a:rPr lang="en-US" sz="1800" dirty="0"/>
              <a:t>Multiple long-term objectives to be optimized – use MORL [4]</a:t>
            </a:r>
          </a:p>
          <a:p>
            <a:pPr marL="742950" lvl="1" indent="-285750">
              <a:buFont typeface="Arial" panose="020B0604020202020204" pitchFamily="34" charset="0"/>
              <a:buChar char="•"/>
            </a:pPr>
            <a:r>
              <a:rPr lang="en-US" sz="1800" b="0" dirty="0"/>
              <a:t>Single policy vs Multi policy MORL </a:t>
            </a:r>
          </a:p>
          <a:p>
            <a:pPr marL="285750" indent="-285750" algn="l">
              <a:buFont typeface="Arial" panose="020B0604020202020204" pitchFamily="34" charset="0"/>
              <a:buChar char="•"/>
            </a:pPr>
            <a:r>
              <a:rPr lang="en-US" sz="1800" dirty="0"/>
              <a:t>Slate Recommendations – </a:t>
            </a:r>
            <a:r>
              <a:rPr lang="en-US" sz="1800" dirty="0" err="1"/>
              <a:t>SlateQ</a:t>
            </a:r>
            <a:r>
              <a:rPr lang="en-US" sz="1800" dirty="0"/>
              <a:t> [3]</a:t>
            </a:r>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p:txBody>
      </p:sp>
    </p:spTree>
    <p:extLst>
      <p:ext uri="{BB962C8B-B14F-4D97-AF65-F5344CB8AC3E}">
        <p14:creationId xmlns:p14="http://schemas.microsoft.com/office/powerpoint/2010/main" val="1799965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lstStyle/>
          <a:p>
            <a:r>
              <a:rPr lang="en-US" b="1" dirty="0"/>
              <a:t>RESEARCH PROBLEM</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48</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7"/>
          </p:nvPr>
        </p:nvSpPr>
        <p:spPr>
          <a:xfrm>
            <a:off x="1194179" y="1282671"/>
            <a:ext cx="10420065" cy="1196684"/>
          </a:xfrm>
        </p:spPr>
        <p:txBody>
          <a:bodyPr anchor="ctr"/>
          <a:lstStyle/>
          <a:p>
            <a:pPr marL="285750" indent="-285750" algn="l">
              <a:buFont typeface="Arial" panose="020B0604020202020204" pitchFamily="34" charset="0"/>
              <a:buChar char="•"/>
            </a:pPr>
            <a:r>
              <a:rPr lang="en-US" sz="1800" dirty="0"/>
              <a:t>Build a scalable stress relieving and emotion alleviation activities (slate recommendations) recommendation system which focus on long term user satisfaction.</a:t>
            </a:r>
          </a:p>
          <a:p>
            <a:pPr marL="285750" indent="-285750" algn="l">
              <a:buFont typeface="Arial" panose="020B0604020202020204" pitchFamily="34" charset="0"/>
              <a:buChar char="•"/>
            </a:pPr>
            <a:r>
              <a:rPr lang="en-US" sz="1800" dirty="0"/>
              <a:t>How to evaluate online learning-based recommendation system?</a:t>
            </a:r>
          </a:p>
        </p:txBody>
      </p:sp>
      <p:sp>
        <p:nvSpPr>
          <p:cNvPr id="137" name="Title 1">
            <a:extLst>
              <a:ext uri="{FF2B5EF4-FFF2-40B4-BE49-F238E27FC236}">
                <a16:creationId xmlns:a16="http://schemas.microsoft.com/office/drawing/2014/main" id="{A773F542-6CBF-56B9-DFDB-BEE45BE5E73A}"/>
              </a:ext>
            </a:extLst>
          </p:cNvPr>
          <p:cNvSpPr txBox="1">
            <a:spLocks/>
          </p:cNvSpPr>
          <p:nvPr/>
        </p:nvSpPr>
        <p:spPr>
          <a:xfrm>
            <a:off x="3566359" y="2756190"/>
            <a:ext cx="5675704" cy="6187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PROPOSED SOLUTION</a:t>
            </a:r>
          </a:p>
        </p:txBody>
      </p:sp>
      <p:sp>
        <p:nvSpPr>
          <p:cNvPr id="138" name="Text Placeholder 124">
            <a:extLst>
              <a:ext uri="{FF2B5EF4-FFF2-40B4-BE49-F238E27FC236}">
                <a16:creationId xmlns:a16="http://schemas.microsoft.com/office/drawing/2014/main" id="{42BCE5E9-1BC4-5FCC-A76D-492D9B3019C7}"/>
              </a:ext>
            </a:extLst>
          </p:cNvPr>
          <p:cNvSpPr txBox="1">
            <a:spLocks/>
          </p:cNvSpPr>
          <p:nvPr/>
        </p:nvSpPr>
        <p:spPr>
          <a:xfrm>
            <a:off x="817729" y="3515748"/>
            <a:ext cx="10536071" cy="2363291"/>
          </a:xfrm>
          <a:prstGeom prst="rect">
            <a:avLst/>
          </a:prstGeom>
        </p:spPr>
        <p:txBody>
          <a:bodyPr vert="horz" lIns="0" tIns="45720" rIns="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just">
              <a:lnSpc>
                <a:spcPct val="100000"/>
              </a:lnSpc>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B1DC4D06-7B66-E392-9C12-17D8FE10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788" y="3422677"/>
            <a:ext cx="6331759" cy="280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681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lstStyle/>
          <a:p>
            <a:r>
              <a:rPr lang="en-US" b="1" dirty="0"/>
              <a:t>Objectives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49</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7"/>
          </p:nvPr>
        </p:nvSpPr>
        <p:spPr>
          <a:xfrm>
            <a:off x="1194179" y="1282670"/>
            <a:ext cx="10420065" cy="2146329"/>
          </a:xfrm>
        </p:spPr>
        <p:txBody>
          <a:bodyPr anchor="ctr"/>
          <a:lstStyle/>
          <a:p>
            <a:pPr marL="285750" indent="-285750" algn="l">
              <a:buFont typeface="Arial" panose="020B0604020202020204" pitchFamily="34" charset="0"/>
              <a:buChar char="•"/>
            </a:pPr>
            <a:r>
              <a:rPr lang="en-US" sz="1800" dirty="0"/>
              <a:t>Collect / Develop stress relieving and emotion alleviation activities.</a:t>
            </a:r>
          </a:p>
          <a:p>
            <a:pPr marL="285750" indent="-285750" algn="l">
              <a:buFont typeface="Arial" panose="020B0604020202020204" pitchFamily="34" charset="0"/>
              <a:buChar char="•"/>
            </a:pPr>
            <a:r>
              <a:rPr lang="en-US" sz="1800" dirty="0"/>
              <a:t>Focus on both stress relieving and emotion alleviation objectives (long term).</a:t>
            </a:r>
          </a:p>
          <a:p>
            <a:pPr marL="285750" indent="-285750" algn="l">
              <a:buFont typeface="Arial" panose="020B0604020202020204" pitchFamily="34" charset="0"/>
              <a:buChar char="•"/>
            </a:pPr>
            <a:r>
              <a:rPr lang="en-US" sz="1800" dirty="0"/>
              <a:t>Recommend slate / list of activities.</a:t>
            </a:r>
          </a:p>
          <a:p>
            <a:pPr marL="285750" indent="-285750" algn="l">
              <a:buFont typeface="Arial" panose="020B0604020202020204" pitchFamily="34" charset="0"/>
              <a:buChar char="•"/>
            </a:pPr>
            <a:r>
              <a:rPr lang="en-US" sz="1800" dirty="0"/>
              <a:t>Build a scalable recommendation system.</a:t>
            </a:r>
          </a:p>
          <a:p>
            <a:pPr marL="285750" indent="-285750" algn="l">
              <a:buFont typeface="Arial" panose="020B0604020202020204" pitchFamily="34" charset="0"/>
              <a:buChar char="•"/>
            </a:pPr>
            <a:r>
              <a:rPr lang="en-US" sz="1800" dirty="0"/>
              <a:t>Develop simulations environments to evaluate the system</a:t>
            </a:r>
          </a:p>
        </p:txBody>
      </p:sp>
      <p:sp>
        <p:nvSpPr>
          <p:cNvPr id="138" name="Text Placeholder 124">
            <a:extLst>
              <a:ext uri="{FF2B5EF4-FFF2-40B4-BE49-F238E27FC236}">
                <a16:creationId xmlns:a16="http://schemas.microsoft.com/office/drawing/2014/main" id="{42BCE5E9-1BC4-5FCC-A76D-492D9B3019C7}"/>
              </a:ext>
            </a:extLst>
          </p:cNvPr>
          <p:cNvSpPr txBox="1">
            <a:spLocks/>
          </p:cNvSpPr>
          <p:nvPr/>
        </p:nvSpPr>
        <p:spPr>
          <a:xfrm>
            <a:off x="817729" y="3515748"/>
            <a:ext cx="10536071" cy="2363291"/>
          </a:xfrm>
          <a:prstGeom prst="rect">
            <a:avLst/>
          </a:prstGeom>
        </p:spPr>
        <p:txBody>
          <a:bodyPr vert="horz" lIns="0" tIns="45720" rIns="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just">
              <a:lnSpc>
                <a:spcPct val="100000"/>
              </a:lnSpc>
              <a:buFont typeface="Arial" panose="020B0604020202020204" pitchFamily="34" charset="0"/>
              <a:buChar char="•"/>
            </a:pPr>
            <a:endParaRPr lang="en-US" sz="1800" dirty="0"/>
          </a:p>
        </p:txBody>
      </p:sp>
    </p:spTree>
    <p:extLst>
      <p:ext uri="{BB962C8B-B14F-4D97-AF65-F5344CB8AC3E}">
        <p14:creationId xmlns:p14="http://schemas.microsoft.com/office/powerpoint/2010/main" val="256659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lstStyle/>
          <a:p>
            <a:r>
              <a:rPr lang="en-US" b="1" dirty="0"/>
              <a:t>Background and literature</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t>IT20020262</a:t>
            </a:r>
            <a:r>
              <a:rPr lang="en-US" sz="1400"/>
              <a:t>   | PERERA M. S. D |   TMP_2023_139</a:t>
            </a:r>
            <a:endParaRPr lang="en-US" sz="1400" dirty="0"/>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7"/>
          </p:nvPr>
        </p:nvSpPr>
        <p:spPr>
          <a:xfrm>
            <a:off x="3788663" y="1134904"/>
            <a:ext cx="4614671" cy="380432"/>
          </a:xfrm>
        </p:spPr>
        <p:txBody>
          <a:bodyPr anchor="t"/>
          <a:lstStyle/>
          <a:p>
            <a:pPr algn="l"/>
            <a:r>
              <a:rPr lang="en-US" sz="1800" dirty="0"/>
              <a:t>VISUALIZATION OF THE RESEARCH GAP</a:t>
            </a:r>
          </a:p>
        </p:txBody>
      </p:sp>
      <p:graphicFrame>
        <p:nvGraphicFramePr>
          <p:cNvPr id="124" name="Table 123">
            <a:extLst>
              <a:ext uri="{FF2B5EF4-FFF2-40B4-BE49-F238E27FC236}">
                <a16:creationId xmlns:a16="http://schemas.microsoft.com/office/drawing/2014/main" id="{D45172B8-920E-C821-510D-ACD14908B013}"/>
              </a:ext>
            </a:extLst>
          </p:cNvPr>
          <p:cNvGraphicFramePr>
            <a:graphicFrameLocks noGrp="1"/>
          </p:cNvGraphicFramePr>
          <p:nvPr>
            <p:extLst/>
          </p:nvPr>
        </p:nvGraphicFramePr>
        <p:xfrm>
          <a:off x="1335021" y="1699769"/>
          <a:ext cx="9784083" cy="4077821"/>
        </p:xfrm>
        <a:graphic>
          <a:graphicData uri="http://schemas.openxmlformats.org/drawingml/2006/table">
            <a:tbl>
              <a:tblPr firstRow="1" firstCol="1" bandRow="1">
                <a:tableStyleId>{616DA210-FB5B-4158-B5E0-FEB733F419BA}</a:tableStyleId>
              </a:tblPr>
              <a:tblGrid>
                <a:gridCol w="2529152">
                  <a:extLst>
                    <a:ext uri="{9D8B030D-6E8A-4147-A177-3AD203B41FA5}">
                      <a16:colId xmlns:a16="http://schemas.microsoft.com/office/drawing/2014/main" val="1299954153"/>
                    </a:ext>
                  </a:extLst>
                </a:gridCol>
                <a:gridCol w="906866">
                  <a:extLst>
                    <a:ext uri="{9D8B030D-6E8A-4147-A177-3AD203B41FA5}">
                      <a16:colId xmlns:a16="http://schemas.microsoft.com/office/drawing/2014/main" val="469243656"/>
                    </a:ext>
                  </a:extLst>
                </a:gridCol>
                <a:gridCol w="906866">
                  <a:extLst>
                    <a:ext uri="{9D8B030D-6E8A-4147-A177-3AD203B41FA5}">
                      <a16:colId xmlns:a16="http://schemas.microsoft.com/office/drawing/2014/main" val="1690552892"/>
                    </a:ext>
                  </a:extLst>
                </a:gridCol>
                <a:gridCol w="906866">
                  <a:extLst>
                    <a:ext uri="{9D8B030D-6E8A-4147-A177-3AD203B41FA5}">
                      <a16:colId xmlns:a16="http://schemas.microsoft.com/office/drawing/2014/main" val="3558312311"/>
                    </a:ext>
                  </a:extLst>
                </a:gridCol>
                <a:gridCol w="906866">
                  <a:extLst>
                    <a:ext uri="{9D8B030D-6E8A-4147-A177-3AD203B41FA5}">
                      <a16:colId xmlns:a16="http://schemas.microsoft.com/office/drawing/2014/main" val="1695404871"/>
                    </a:ext>
                  </a:extLst>
                </a:gridCol>
                <a:gridCol w="891479">
                  <a:extLst>
                    <a:ext uri="{9D8B030D-6E8A-4147-A177-3AD203B41FA5}">
                      <a16:colId xmlns:a16="http://schemas.microsoft.com/office/drawing/2014/main" val="1897101861"/>
                    </a:ext>
                  </a:extLst>
                </a:gridCol>
                <a:gridCol w="2735988">
                  <a:extLst>
                    <a:ext uri="{9D8B030D-6E8A-4147-A177-3AD203B41FA5}">
                      <a16:colId xmlns:a16="http://schemas.microsoft.com/office/drawing/2014/main" val="2501972079"/>
                    </a:ext>
                  </a:extLst>
                </a:gridCol>
              </a:tblGrid>
              <a:tr h="497799">
                <a:tc>
                  <a:txBody>
                    <a:bodyPr/>
                    <a:lstStyle/>
                    <a:p>
                      <a:pPr marL="0" marR="0" indent="0" algn="ctr">
                        <a:lnSpc>
                          <a:spcPct val="95000"/>
                        </a:lnSpc>
                        <a:spcBef>
                          <a:spcPts val="0"/>
                        </a:spcBef>
                        <a:spcAft>
                          <a:spcPts val="600"/>
                        </a:spcAft>
                        <a:tabLst>
                          <a:tab pos="182880" algn="l"/>
                        </a:tabLst>
                      </a:pPr>
                      <a:r>
                        <a:rPr lang="en-US" sz="1600" spc="-5" dirty="0">
                          <a:effectLst/>
                        </a:rPr>
                        <a:t>Research</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600" spc="-5" dirty="0">
                          <a:effectLst/>
                        </a:rPr>
                        <a:t>[1]</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600" spc="-5" dirty="0">
                          <a:effectLst/>
                        </a:rPr>
                        <a:t>[2]</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600" spc="-5" dirty="0">
                          <a:effectLst/>
                        </a:rPr>
                        <a:t>[3]</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600" spc="-5" dirty="0">
                          <a:effectLst/>
                        </a:rPr>
                        <a:t>[4]</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600" spc="-5" dirty="0">
                          <a:effectLst/>
                        </a:rPr>
                        <a:t>[5]</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600" spc="-5" dirty="0">
                          <a:effectLst/>
                        </a:rPr>
                        <a:t>Proposed Component</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842061883"/>
                  </a:ext>
                </a:extLst>
              </a:tr>
              <a:tr h="731004">
                <a:tc>
                  <a:txBody>
                    <a:bodyPr/>
                    <a:lstStyle/>
                    <a:p>
                      <a:pPr marL="0" marR="0" indent="0" algn="l">
                        <a:lnSpc>
                          <a:spcPct val="95000"/>
                        </a:lnSpc>
                        <a:spcBef>
                          <a:spcPts val="0"/>
                        </a:spcBef>
                        <a:spcAft>
                          <a:spcPts val="600"/>
                        </a:spcAft>
                        <a:tabLst>
                          <a:tab pos="182880" algn="l"/>
                        </a:tabLst>
                      </a:pPr>
                      <a:r>
                        <a:rPr lang="en-US" sz="1600" spc="-5" dirty="0">
                          <a:effectLst/>
                        </a:rPr>
                        <a:t>Compatible With Any Keyboard</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1928490"/>
                  </a:ext>
                </a:extLst>
              </a:tr>
              <a:tr h="794139">
                <a:tc>
                  <a:txBody>
                    <a:bodyPr/>
                    <a:lstStyle/>
                    <a:p>
                      <a:pPr marL="0" marR="0" indent="0" algn="l">
                        <a:lnSpc>
                          <a:spcPct val="95000"/>
                        </a:lnSpc>
                        <a:spcBef>
                          <a:spcPts val="0"/>
                        </a:spcBef>
                        <a:spcAft>
                          <a:spcPts val="600"/>
                        </a:spcAft>
                        <a:tabLst>
                          <a:tab pos="182880" algn="l"/>
                        </a:tabLst>
                      </a:pPr>
                      <a:r>
                        <a:rPr lang="en-US" sz="1600" spc="-5" dirty="0">
                          <a:effectLst/>
                        </a:rPr>
                        <a:t>Functional Without Various Bio-sensors</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150630085"/>
                  </a:ext>
                </a:extLst>
              </a:tr>
              <a:tr h="1059276">
                <a:tc>
                  <a:txBody>
                    <a:bodyPr/>
                    <a:lstStyle/>
                    <a:p>
                      <a:pPr marL="0" marR="0" indent="0" algn="l">
                        <a:lnSpc>
                          <a:spcPct val="95000"/>
                        </a:lnSpc>
                        <a:spcBef>
                          <a:spcPts val="0"/>
                        </a:spcBef>
                        <a:spcAft>
                          <a:spcPts val="600"/>
                        </a:spcAft>
                        <a:tabLst>
                          <a:tab pos="182880" algn="l"/>
                        </a:tabLst>
                      </a:pPr>
                      <a:r>
                        <a:rPr lang="en-US" sz="1600" spc="-5" dirty="0">
                          <a:effectLst/>
                        </a:rPr>
                        <a:t>Free From Artificial Stress Induction</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105671476"/>
                  </a:ext>
                </a:extLst>
              </a:tr>
              <a:tr h="995603">
                <a:tc>
                  <a:txBody>
                    <a:bodyPr/>
                    <a:lstStyle/>
                    <a:p>
                      <a:pPr marL="0" marR="0" indent="0" algn="l">
                        <a:lnSpc>
                          <a:spcPct val="95000"/>
                        </a:lnSpc>
                        <a:spcBef>
                          <a:spcPts val="0"/>
                        </a:spcBef>
                        <a:spcAft>
                          <a:spcPts val="600"/>
                        </a:spcAft>
                        <a:tabLst>
                          <a:tab pos="182880" algn="l"/>
                        </a:tabLst>
                      </a:pPr>
                      <a:r>
                        <a:rPr lang="en-US" sz="1600" spc="-5" dirty="0">
                          <a:effectLst/>
                        </a:rPr>
                        <a:t>Adaptable To Everyday Use</a:t>
                      </a:r>
                      <a:endParaRPr lang="en-US" sz="16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endParaRPr lang="en-US" sz="1000" spc="-5"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84418096"/>
                  </a:ext>
                </a:extLst>
              </a:tr>
            </a:tbl>
          </a:graphicData>
        </a:graphic>
      </p:graphicFrame>
      <p:pic>
        <p:nvPicPr>
          <p:cNvPr id="126" name="Graphic 37" descr="Close with solid fill">
            <a:extLst>
              <a:ext uri="{FF2B5EF4-FFF2-40B4-BE49-F238E27FC236}">
                <a16:creationId xmlns:a16="http://schemas.microsoft.com/office/drawing/2014/main" id="{60828D57-CBA0-7359-4A7A-C1C5DA41EE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9469" y="2425050"/>
            <a:ext cx="289734" cy="289734"/>
          </a:xfrm>
          <a:prstGeom prst="rect">
            <a:avLst/>
          </a:prstGeom>
        </p:spPr>
      </p:pic>
      <p:pic>
        <p:nvPicPr>
          <p:cNvPr id="127" name="Graphic 37" descr="Close with solid fill">
            <a:extLst>
              <a:ext uri="{FF2B5EF4-FFF2-40B4-BE49-F238E27FC236}">
                <a16:creationId xmlns:a16="http://schemas.microsoft.com/office/drawing/2014/main" id="{9E6B9FC2-6332-EAF8-5B0A-B2E2503A4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9469" y="3179625"/>
            <a:ext cx="289734" cy="289734"/>
          </a:xfrm>
          <a:prstGeom prst="rect">
            <a:avLst/>
          </a:prstGeom>
        </p:spPr>
      </p:pic>
      <p:pic>
        <p:nvPicPr>
          <p:cNvPr id="128" name="Graphic 37" descr="Close with solid fill">
            <a:extLst>
              <a:ext uri="{FF2B5EF4-FFF2-40B4-BE49-F238E27FC236}">
                <a16:creationId xmlns:a16="http://schemas.microsoft.com/office/drawing/2014/main" id="{C61135B8-92C1-247E-0745-C96A06C446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585" y="5188289"/>
            <a:ext cx="289734" cy="289734"/>
          </a:xfrm>
          <a:prstGeom prst="rect">
            <a:avLst/>
          </a:prstGeom>
        </p:spPr>
      </p:pic>
      <p:pic>
        <p:nvPicPr>
          <p:cNvPr id="129" name="Graphic 37" descr="Close with solid fill">
            <a:extLst>
              <a:ext uri="{FF2B5EF4-FFF2-40B4-BE49-F238E27FC236}">
                <a16:creationId xmlns:a16="http://schemas.microsoft.com/office/drawing/2014/main" id="{E8B8B881-1D5B-5FD4-74C3-840AE3FB52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9469" y="4113922"/>
            <a:ext cx="289734" cy="289734"/>
          </a:xfrm>
          <a:prstGeom prst="rect">
            <a:avLst/>
          </a:prstGeom>
        </p:spPr>
      </p:pic>
      <p:pic>
        <p:nvPicPr>
          <p:cNvPr id="130" name="Graphic 37" descr="Close with solid fill">
            <a:extLst>
              <a:ext uri="{FF2B5EF4-FFF2-40B4-BE49-F238E27FC236}">
                <a16:creationId xmlns:a16="http://schemas.microsoft.com/office/drawing/2014/main" id="{FB7FD999-B852-853C-7D91-13AA97D668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5089" y="2429988"/>
            <a:ext cx="289734" cy="289734"/>
          </a:xfrm>
          <a:prstGeom prst="rect">
            <a:avLst/>
          </a:prstGeom>
        </p:spPr>
      </p:pic>
      <p:pic>
        <p:nvPicPr>
          <p:cNvPr id="131" name="Graphic 37" descr="Close with solid fill">
            <a:extLst>
              <a:ext uri="{FF2B5EF4-FFF2-40B4-BE49-F238E27FC236}">
                <a16:creationId xmlns:a16="http://schemas.microsoft.com/office/drawing/2014/main" id="{AF9A9D20-F1BF-19A3-EF17-C121E77EB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5089" y="3171097"/>
            <a:ext cx="289734" cy="289734"/>
          </a:xfrm>
          <a:prstGeom prst="rect">
            <a:avLst/>
          </a:prstGeom>
        </p:spPr>
      </p:pic>
      <p:pic>
        <p:nvPicPr>
          <p:cNvPr id="132" name="Graphic 37" descr="Close with solid fill">
            <a:extLst>
              <a:ext uri="{FF2B5EF4-FFF2-40B4-BE49-F238E27FC236}">
                <a16:creationId xmlns:a16="http://schemas.microsoft.com/office/drawing/2014/main" id="{327718AF-E216-4D8A-202F-AD079E37B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3652" y="5188289"/>
            <a:ext cx="289734" cy="289734"/>
          </a:xfrm>
          <a:prstGeom prst="rect">
            <a:avLst/>
          </a:prstGeom>
        </p:spPr>
      </p:pic>
      <p:pic>
        <p:nvPicPr>
          <p:cNvPr id="133" name="Graphic 37" descr="Close with solid fill">
            <a:extLst>
              <a:ext uri="{FF2B5EF4-FFF2-40B4-BE49-F238E27FC236}">
                <a16:creationId xmlns:a16="http://schemas.microsoft.com/office/drawing/2014/main" id="{3F07D2D6-5CEA-B5C8-922A-7E7C950D0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1528" y="4113922"/>
            <a:ext cx="289734" cy="289734"/>
          </a:xfrm>
          <a:prstGeom prst="rect">
            <a:avLst/>
          </a:prstGeom>
        </p:spPr>
      </p:pic>
      <p:pic>
        <p:nvPicPr>
          <p:cNvPr id="134" name="Graphic 46" descr="Checkmark with solid fill">
            <a:extLst>
              <a:ext uri="{FF2B5EF4-FFF2-40B4-BE49-F238E27FC236}">
                <a16:creationId xmlns:a16="http://schemas.microsoft.com/office/drawing/2014/main" id="{7102507A-7D1D-CDE8-9BC7-2CED2727E1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7103" y="2415237"/>
            <a:ext cx="289735" cy="289735"/>
          </a:xfrm>
          <a:prstGeom prst="rect">
            <a:avLst/>
          </a:prstGeom>
        </p:spPr>
      </p:pic>
      <p:pic>
        <p:nvPicPr>
          <p:cNvPr id="135" name="Graphic 46" descr="Checkmark with solid fill">
            <a:extLst>
              <a:ext uri="{FF2B5EF4-FFF2-40B4-BE49-F238E27FC236}">
                <a16:creationId xmlns:a16="http://schemas.microsoft.com/office/drawing/2014/main" id="{6E94A82C-8603-2819-612A-B565D0CEB7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7104" y="3189381"/>
            <a:ext cx="289735" cy="289735"/>
          </a:xfrm>
          <a:prstGeom prst="rect">
            <a:avLst/>
          </a:prstGeom>
        </p:spPr>
      </p:pic>
      <p:pic>
        <p:nvPicPr>
          <p:cNvPr id="136" name="Graphic 37" descr="Close with solid fill">
            <a:extLst>
              <a:ext uri="{FF2B5EF4-FFF2-40B4-BE49-F238E27FC236}">
                <a16:creationId xmlns:a16="http://schemas.microsoft.com/office/drawing/2014/main" id="{058A705F-5851-7621-B0A0-D4EFF1E5A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8662" y="5192103"/>
            <a:ext cx="289734" cy="289734"/>
          </a:xfrm>
          <a:prstGeom prst="rect">
            <a:avLst/>
          </a:prstGeom>
        </p:spPr>
      </p:pic>
      <p:pic>
        <p:nvPicPr>
          <p:cNvPr id="137" name="Graphic 37" descr="Close with solid fill">
            <a:extLst>
              <a:ext uri="{FF2B5EF4-FFF2-40B4-BE49-F238E27FC236}">
                <a16:creationId xmlns:a16="http://schemas.microsoft.com/office/drawing/2014/main" id="{16235D03-F9EF-559E-162C-4C23A0A5EB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3288" y="5198199"/>
            <a:ext cx="289734" cy="289734"/>
          </a:xfrm>
          <a:prstGeom prst="rect">
            <a:avLst/>
          </a:prstGeom>
        </p:spPr>
      </p:pic>
      <p:pic>
        <p:nvPicPr>
          <p:cNvPr id="138" name="Graphic 37" descr="Close with solid fill">
            <a:extLst>
              <a:ext uri="{FF2B5EF4-FFF2-40B4-BE49-F238E27FC236}">
                <a16:creationId xmlns:a16="http://schemas.microsoft.com/office/drawing/2014/main" id="{6668E7FF-DA03-B7BA-4FED-B5BC975A39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4396" y="5198199"/>
            <a:ext cx="289734" cy="289734"/>
          </a:xfrm>
          <a:prstGeom prst="rect">
            <a:avLst/>
          </a:prstGeom>
        </p:spPr>
      </p:pic>
      <p:pic>
        <p:nvPicPr>
          <p:cNvPr id="140" name="Graphic 37" descr="Close with solid fill">
            <a:extLst>
              <a:ext uri="{FF2B5EF4-FFF2-40B4-BE49-F238E27FC236}">
                <a16:creationId xmlns:a16="http://schemas.microsoft.com/office/drawing/2014/main" id="{CA71B11D-6429-61EB-4B5A-9F73FA93F0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3587" y="4117191"/>
            <a:ext cx="289734" cy="289734"/>
          </a:xfrm>
          <a:prstGeom prst="rect">
            <a:avLst/>
          </a:prstGeom>
        </p:spPr>
      </p:pic>
      <p:pic>
        <p:nvPicPr>
          <p:cNvPr id="141" name="Graphic 37" descr="Close with solid fill">
            <a:extLst>
              <a:ext uri="{FF2B5EF4-FFF2-40B4-BE49-F238E27FC236}">
                <a16:creationId xmlns:a16="http://schemas.microsoft.com/office/drawing/2014/main" id="{7EC1BA78-A95E-3D6F-4A2A-8B714A34AB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8371" y="4113922"/>
            <a:ext cx="289734" cy="289734"/>
          </a:xfrm>
          <a:prstGeom prst="rect">
            <a:avLst/>
          </a:prstGeom>
        </p:spPr>
      </p:pic>
      <p:pic>
        <p:nvPicPr>
          <p:cNvPr id="142" name="Graphic 37" descr="Close with solid fill">
            <a:extLst>
              <a:ext uri="{FF2B5EF4-FFF2-40B4-BE49-F238E27FC236}">
                <a16:creationId xmlns:a16="http://schemas.microsoft.com/office/drawing/2014/main" id="{73F52BE0-6BEB-375B-8E8E-0514D90556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7705" y="4113922"/>
            <a:ext cx="289734" cy="289734"/>
          </a:xfrm>
          <a:prstGeom prst="rect">
            <a:avLst/>
          </a:prstGeom>
        </p:spPr>
      </p:pic>
      <p:pic>
        <p:nvPicPr>
          <p:cNvPr id="143" name="Graphic 46" descr="Checkmark with solid fill">
            <a:extLst>
              <a:ext uri="{FF2B5EF4-FFF2-40B4-BE49-F238E27FC236}">
                <a16:creationId xmlns:a16="http://schemas.microsoft.com/office/drawing/2014/main" id="{6335C525-8C0F-CBFA-76B1-C947758651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1203" y="3187469"/>
            <a:ext cx="289735" cy="289735"/>
          </a:xfrm>
          <a:prstGeom prst="rect">
            <a:avLst/>
          </a:prstGeom>
        </p:spPr>
      </p:pic>
      <p:pic>
        <p:nvPicPr>
          <p:cNvPr id="144" name="Graphic 46" descr="Checkmark with solid fill">
            <a:extLst>
              <a:ext uri="{FF2B5EF4-FFF2-40B4-BE49-F238E27FC236}">
                <a16:creationId xmlns:a16="http://schemas.microsoft.com/office/drawing/2014/main" id="{AC237735-B8DF-73E6-83F9-B2019416D6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4396" y="3187469"/>
            <a:ext cx="289735" cy="289735"/>
          </a:xfrm>
          <a:prstGeom prst="rect">
            <a:avLst/>
          </a:prstGeom>
        </p:spPr>
      </p:pic>
      <p:pic>
        <p:nvPicPr>
          <p:cNvPr id="145" name="Graphic 37" descr="Close with solid fill">
            <a:extLst>
              <a:ext uri="{FF2B5EF4-FFF2-40B4-BE49-F238E27FC236}">
                <a16:creationId xmlns:a16="http://schemas.microsoft.com/office/drawing/2014/main" id="{274DD5FC-34A6-569A-EBA9-886B51A089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1203" y="2434839"/>
            <a:ext cx="289734" cy="289734"/>
          </a:xfrm>
          <a:prstGeom prst="rect">
            <a:avLst/>
          </a:prstGeom>
        </p:spPr>
      </p:pic>
      <p:pic>
        <p:nvPicPr>
          <p:cNvPr id="146" name="Graphic 46" descr="Checkmark with solid fill">
            <a:extLst>
              <a:ext uri="{FF2B5EF4-FFF2-40B4-BE49-F238E27FC236}">
                <a16:creationId xmlns:a16="http://schemas.microsoft.com/office/drawing/2014/main" id="{1C2D546E-D622-F638-869A-105F5FE2FA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3674" y="2425941"/>
            <a:ext cx="289735" cy="289735"/>
          </a:xfrm>
          <a:prstGeom prst="rect">
            <a:avLst/>
          </a:prstGeom>
        </p:spPr>
      </p:pic>
      <p:pic>
        <p:nvPicPr>
          <p:cNvPr id="147" name="Graphic 46" descr="Checkmark with solid fill">
            <a:extLst>
              <a:ext uri="{FF2B5EF4-FFF2-40B4-BE49-F238E27FC236}">
                <a16:creationId xmlns:a16="http://schemas.microsoft.com/office/drawing/2014/main" id="{5DBD1E7F-39A7-9444-5CD6-28DCC1E5D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2937" y="2425049"/>
            <a:ext cx="289735" cy="289735"/>
          </a:xfrm>
          <a:prstGeom prst="rect">
            <a:avLst/>
          </a:prstGeom>
        </p:spPr>
      </p:pic>
      <p:pic>
        <p:nvPicPr>
          <p:cNvPr id="148" name="Graphic 46" descr="Checkmark with solid fill">
            <a:extLst>
              <a:ext uri="{FF2B5EF4-FFF2-40B4-BE49-F238E27FC236}">
                <a16:creationId xmlns:a16="http://schemas.microsoft.com/office/drawing/2014/main" id="{D1ADC96D-6FDA-8D80-B635-BB089BE4A8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2937" y="3187468"/>
            <a:ext cx="289735" cy="289735"/>
          </a:xfrm>
          <a:prstGeom prst="rect">
            <a:avLst/>
          </a:prstGeom>
        </p:spPr>
      </p:pic>
      <p:pic>
        <p:nvPicPr>
          <p:cNvPr id="149" name="Graphic 46" descr="Checkmark with solid fill">
            <a:extLst>
              <a:ext uri="{FF2B5EF4-FFF2-40B4-BE49-F238E27FC236}">
                <a16:creationId xmlns:a16="http://schemas.microsoft.com/office/drawing/2014/main" id="{D51982C8-9C89-E087-1B3F-3D784FE48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2937" y="4113921"/>
            <a:ext cx="289735" cy="289735"/>
          </a:xfrm>
          <a:prstGeom prst="rect">
            <a:avLst/>
          </a:prstGeom>
        </p:spPr>
      </p:pic>
      <p:pic>
        <p:nvPicPr>
          <p:cNvPr id="150" name="Graphic 46" descr="Checkmark with solid fill">
            <a:extLst>
              <a:ext uri="{FF2B5EF4-FFF2-40B4-BE49-F238E27FC236}">
                <a16:creationId xmlns:a16="http://schemas.microsoft.com/office/drawing/2014/main" id="{067F0C0D-CDFF-7731-57FF-0CF94E098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5991" y="5174237"/>
            <a:ext cx="289735" cy="289735"/>
          </a:xfrm>
          <a:prstGeom prst="rect">
            <a:avLst/>
          </a:prstGeom>
        </p:spPr>
      </p:pic>
    </p:spTree>
    <p:extLst>
      <p:ext uri="{BB962C8B-B14F-4D97-AF65-F5344CB8AC3E}">
        <p14:creationId xmlns:p14="http://schemas.microsoft.com/office/powerpoint/2010/main" val="2214307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dirty="0"/>
              <a:t>Progress Presentation 1 – 50%</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quarter" idx="21"/>
          </p:nvPr>
        </p:nvGraphicFramePr>
        <p:xfrm>
          <a:off x="1115681" y="1810831"/>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65495" y="3337223"/>
            <a:ext cx="2330726" cy="804859"/>
          </a:xfrm>
        </p:spPr>
        <p:txBody>
          <a:bodyPr/>
          <a:lstStyle/>
          <a:p>
            <a:r>
              <a:rPr lang="en-US" sz="2800" dirty="0"/>
              <a:t>ACTIVITES </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a:xfrm>
            <a:off x="865495" y="4013220"/>
            <a:ext cx="2330726" cy="438505"/>
          </a:xfrm>
        </p:spPr>
        <p:txBody>
          <a:bodyPr/>
          <a:lstStyle/>
          <a:p>
            <a:r>
              <a:rPr lang="en-US" sz="1200" dirty="0"/>
              <a:t>Develop Activities</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22"/>
          </p:nvPr>
        </p:nvGraphicFramePr>
        <p:xfrm>
          <a:off x="3852531" y="1810831"/>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89960" y="3337223"/>
            <a:ext cx="2342205" cy="804859"/>
          </a:xfrm>
        </p:spPr>
        <p:txBody>
          <a:bodyPr/>
          <a:lstStyle/>
          <a:p>
            <a:r>
              <a:rPr lang="en-US" sz="2800" dirty="0"/>
              <a:t>ALGORITHM</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a:xfrm>
            <a:off x="3589960" y="4013220"/>
            <a:ext cx="2342205" cy="438505"/>
          </a:xfrm>
        </p:spPr>
        <p:txBody>
          <a:bodyPr/>
          <a:lstStyle/>
          <a:p>
            <a:r>
              <a:rPr lang="en-US" sz="1200" dirty="0"/>
              <a:t>RS Algorithm</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50</a:t>
            </a:fld>
            <a:endParaRPr lang="en-US" dirty="0"/>
          </a:p>
        </p:txBody>
      </p:sp>
      <p:sp>
        <p:nvSpPr>
          <p:cNvPr id="26" name="Text Placeholder 4">
            <a:extLst>
              <a:ext uri="{FF2B5EF4-FFF2-40B4-BE49-F238E27FC236}">
                <a16:creationId xmlns:a16="http://schemas.microsoft.com/office/drawing/2014/main" id="{BEADFA6A-AB40-1637-D221-453848CF0DB4}"/>
              </a:ext>
            </a:extLst>
          </p:cNvPr>
          <p:cNvSpPr txBox="1">
            <a:spLocks/>
          </p:cNvSpPr>
          <p:nvPr/>
        </p:nvSpPr>
        <p:spPr>
          <a:xfrm>
            <a:off x="9038890" y="3334740"/>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LITERATURE</a:t>
            </a:r>
          </a:p>
        </p:txBody>
      </p:sp>
      <p:sp>
        <p:nvSpPr>
          <p:cNvPr id="27" name="Text Placeholder 14">
            <a:extLst>
              <a:ext uri="{FF2B5EF4-FFF2-40B4-BE49-F238E27FC236}">
                <a16:creationId xmlns:a16="http://schemas.microsoft.com/office/drawing/2014/main" id="{70D8C58C-29B3-CDD7-2BCA-0B67D5510076}"/>
              </a:ext>
            </a:extLst>
          </p:cNvPr>
          <p:cNvSpPr txBox="1">
            <a:spLocks/>
          </p:cNvSpPr>
          <p:nvPr/>
        </p:nvSpPr>
        <p:spPr>
          <a:xfrm>
            <a:off x="9038890" y="4010737"/>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RESEARCH PAPER</a:t>
            </a:r>
          </a:p>
        </p:txBody>
      </p:sp>
      <p:sp>
        <p:nvSpPr>
          <p:cNvPr id="100" name="Text Placeholder 4">
            <a:extLst>
              <a:ext uri="{FF2B5EF4-FFF2-40B4-BE49-F238E27FC236}">
                <a16:creationId xmlns:a16="http://schemas.microsoft.com/office/drawing/2014/main" id="{EB0AFF92-B609-C942-30D1-F996FE057E74}"/>
              </a:ext>
            </a:extLst>
          </p:cNvPr>
          <p:cNvSpPr txBox="1">
            <a:spLocks/>
          </p:cNvSpPr>
          <p:nvPr/>
        </p:nvSpPr>
        <p:spPr>
          <a:xfrm>
            <a:off x="6146285" y="3330288"/>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APP</a:t>
            </a:r>
          </a:p>
        </p:txBody>
      </p:sp>
      <p:sp>
        <p:nvSpPr>
          <p:cNvPr id="101" name="Text Placeholder 14">
            <a:extLst>
              <a:ext uri="{FF2B5EF4-FFF2-40B4-BE49-F238E27FC236}">
                <a16:creationId xmlns:a16="http://schemas.microsoft.com/office/drawing/2014/main" id="{F68BA05F-B022-7FC4-EA37-ED5929C3267B}"/>
              </a:ext>
            </a:extLst>
          </p:cNvPr>
          <p:cNvSpPr txBox="1">
            <a:spLocks/>
          </p:cNvSpPr>
          <p:nvPr/>
        </p:nvSpPr>
        <p:spPr>
          <a:xfrm>
            <a:off x="6145148" y="4046943"/>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APP INTEGRATION</a:t>
            </a:r>
          </a:p>
        </p:txBody>
      </p:sp>
      <p:graphicFrame>
        <p:nvGraphicFramePr>
          <p:cNvPr id="106" name="Content Placeholder 126" title="Funding Chart">
            <a:extLst>
              <a:ext uri="{FF2B5EF4-FFF2-40B4-BE49-F238E27FC236}">
                <a16:creationId xmlns:a16="http://schemas.microsoft.com/office/drawing/2014/main" id="{6943DB04-299E-0FF8-78A8-66BC86CF67E0}"/>
              </a:ext>
            </a:extLst>
          </p:cNvPr>
          <p:cNvGraphicFramePr>
            <a:graphicFrameLocks/>
          </p:cNvGraphicFramePr>
          <p:nvPr/>
        </p:nvGraphicFramePr>
        <p:xfrm>
          <a:off x="9289351" y="1810831"/>
          <a:ext cx="1855787" cy="1663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ontent Placeholder 126" title="Funding Chart">
            <a:extLst>
              <a:ext uri="{FF2B5EF4-FFF2-40B4-BE49-F238E27FC236}">
                <a16:creationId xmlns:a16="http://schemas.microsoft.com/office/drawing/2014/main" id="{F7D03482-F939-5584-699E-B47DCC7C8990}"/>
              </a:ext>
            </a:extLst>
          </p:cNvPr>
          <p:cNvGraphicFramePr>
            <a:graphicFrameLocks/>
          </p:cNvGraphicFramePr>
          <p:nvPr/>
        </p:nvGraphicFramePr>
        <p:xfrm>
          <a:off x="6399654" y="1810831"/>
          <a:ext cx="1855787" cy="1663700"/>
        </p:xfrm>
        <a:graphic>
          <a:graphicData uri="http://schemas.openxmlformats.org/drawingml/2006/chart">
            <c:chart xmlns:c="http://schemas.openxmlformats.org/drawingml/2006/chart" xmlns:r="http://schemas.openxmlformats.org/officeDocument/2006/relationships" r:id="rId5"/>
          </a:graphicData>
        </a:graphic>
      </p:graphicFrame>
      <p:sp>
        <p:nvSpPr>
          <p:cNvPr id="110" name="Rectangle 109">
            <a:extLst>
              <a:ext uri="{FF2B5EF4-FFF2-40B4-BE49-F238E27FC236}">
                <a16:creationId xmlns:a16="http://schemas.microsoft.com/office/drawing/2014/main" id="{A8F6FF83-B775-F914-8FE7-19B704719E36}"/>
              </a:ext>
            </a:extLst>
          </p:cNvPr>
          <p:cNvSpPr/>
          <p:nvPr/>
        </p:nvSpPr>
        <p:spPr>
          <a:xfrm>
            <a:off x="1785711" y="5524919"/>
            <a:ext cx="4332775"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65550C2-3D0F-F9DF-6556-37C9F02CFF79}"/>
              </a:ext>
            </a:extLst>
          </p:cNvPr>
          <p:cNvSpPr/>
          <p:nvPr/>
        </p:nvSpPr>
        <p:spPr>
          <a:xfrm>
            <a:off x="1207446" y="5231492"/>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0%</a:t>
            </a:r>
            <a:endParaRPr lang="en-US" b="1" dirty="0"/>
          </a:p>
        </p:txBody>
      </p:sp>
      <p:sp>
        <p:nvSpPr>
          <p:cNvPr id="113" name="Rectangle 112">
            <a:extLst>
              <a:ext uri="{FF2B5EF4-FFF2-40B4-BE49-F238E27FC236}">
                <a16:creationId xmlns:a16="http://schemas.microsoft.com/office/drawing/2014/main" id="{076638A9-2232-01AE-7877-CC9D4F0CCA91}"/>
              </a:ext>
            </a:extLst>
          </p:cNvPr>
          <p:cNvSpPr/>
          <p:nvPr/>
        </p:nvSpPr>
        <p:spPr>
          <a:xfrm>
            <a:off x="6294642" y="5518179"/>
            <a:ext cx="2799446"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715353D-7DE5-D487-7855-DD71554655D5}"/>
              </a:ext>
            </a:extLst>
          </p:cNvPr>
          <p:cNvSpPr/>
          <p:nvPr/>
        </p:nvSpPr>
        <p:spPr>
          <a:xfrm>
            <a:off x="5851713" y="5231491"/>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r>
              <a:rPr lang="en-US" sz="1800" b="1" dirty="0"/>
              <a:t>0%</a:t>
            </a:r>
            <a:endParaRPr lang="en-US" dirty="0"/>
          </a:p>
        </p:txBody>
      </p:sp>
      <p:sp>
        <p:nvSpPr>
          <p:cNvPr id="115" name="Rectangle 114">
            <a:extLst>
              <a:ext uri="{FF2B5EF4-FFF2-40B4-BE49-F238E27FC236}">
                <a16:creationId xmlns:a16="http://schemas.microsoft.com/office/drawing/2014/main" id="{9426666B-4EAF-C164-44B3-11410F75E82D}"/>
              </a:ext>
            </a:extLst>
          </p:cNvPr>
          <p:cNvSpPr/>
          <p:nvPr/>
        </p:nvSpPr>
        <p:spPr>
          <a:xfrm>
            <a:off x="8581022" y="5518179"/>
            <a:ext cx="2041614"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4D44FB7-F36B-6C11-62A7-6050F238EF21}"/>
              </a:ext>
            </a:extLst>
          </p:cNvPr>
          <p:cNvSpPr/>
          <p:nvPr/>
        </p:nvSpPr>
        <p:spPr>
          <a:xfrm>
            <a:off x="8538093" y="5231491"/>
            <a:ext cx="818866" cy="8188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r>
              <a:rPr lang="en-US" sz="1800" b="1" dirty="0"/>
              <a:t>0%</a:t>
            </a:r>
            <a:endParaRPr lang="en-US" dirty="0"/>
          </a:p>
        </p:txBody>
      </p:sp>
      <p:sp>
        <p:nvSpPr>
          <p:cNvPr id="116" name="Oval 115">
            <a:extLst>
              <a:ext uri="{FF2B5EF4-FFF2-40B4-BE49-F238E27FC236}">
                <a16:creationId xmlns:a16="http://schemas.microsoft.com/office/drawing/2014/main" id="{76149080-36DF-7430-E9A4-48338FFD1B8E}"/>
              </a:ext>
            </a:extLst>
          </p:cNvPr>
          <p:cNvSpPr/>
          <p:nvPr/>
        </p:nvSpPr>
        <p:spPr>
          <a:xfrm>
            <a:off x="10049430" y="5173827"/>
            <a:ext cx="920716" cy="92071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700" b="1" dirty="0"/>
              <a:t>100%</a:t>
            </a:r>
            <a:endParaRPr lang="en-US" sz="1700"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6"/>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Tree>
    <p:extLst>
      <p:ext uri="{BB962C8B-B14F-4D97-AF65-F5344CB8AC3E}">
        <p14:creationId xmlns:p14="http://schemas.microsoft.com/office/powerpoint/2010/main" val="1598631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dirty="0"/>
              <a:t>Progress Presentation 2 – 90%</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quarter" idx="21"/>
          </p:nvPr>
        </p:nvGraphicFramePr>
        <p:xfrm>
          <a:off x="1115681" y="1810831"/>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65495" y="3337223"/>
            <a:ext cx="2330726" cy="804859"/>
          </a:xfrm>
        </p:spPr>
        <p:txBody>
          <a:bodyPr/>
          <a:lstStyle/>
          <a:p>
            <a:r>
              <a:rPr lang="en-US" sz="2800" dirty="0"/>
              <a:t>ACTIVITES </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a:xfrm>
            <a:off x="865495" y="4013220"/>
            <a:ext cx="2330726" cy="438505"/>
          </a:xfrm>
        </p:spPr>
        <p:txBody>
          <a:bodyPr/>
          <a:lstStyle/>
          <a:p>
            <a:r>
              <a:rPr lang="en-US" sz="1200" dirty="0"/>
              <a:t>Develop Activities</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22"/>
          </p:nvPr>
        </p:nvGraphicFramePr>
        <p:xfrm>
          <a:off x="3852531" y="1810831"/>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89960" y="3337223"/>
            <a:ext cx="2342205" cy="804859"/>
          </a:xfrm>
        </p:spPr>
        <p:txBody>
          <a:bodyPr/>
          <a:lstStyle/>
          <a:p>
            <a:r>
              <a:rPr lang="en-US" sz="2800" dirty="0"/>
              <a:t>ALGORITHM</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a:xfrm>
            <a:off x="3589960" y="4013220"/>
            <a:ext cx="2342205" cy="438505"/>
          </a:xfrm>
        </p:spPr>
        <p:txBody>
          <a:bodyPr/>
          <a:lstStyle/>
          <a:p>
            <a:r>
              <a:rPr lang="en-US" sz="1200" dirty="0"/>
              <a:t>RS Algorithm</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51</a:t>
            </a:fld>
            <a:endParaRPr lang="en-US" dirty="0"/>
          </a:p>
        </p:txBody>
      </p:sp>
      <p:sp>
        <p:nvSpPr>
          <p:cNvPr id="26" name="Text Placeholder 4">
            <a:extLst>
              <a:ext uri="{FF2B5EF4-FFF2-40B4-BE49-F238E27FC236}">
                <a16:creationId xmlns:a16="http://schemas.microsoft.com/office/drawing/2014/main" id="{BEADFA6A-AB40-1637-D221-453848CF0DB4}"/>
              </a:ext>
            </a:extLst>
          </p:cNvPr>
          <p:cNvSpPr txBox="1">
            <a:spLocks/>
          </p:cNvSpPr>
          <p:nvPr/>
        </p:nvSpPr>
        <p:spPr>
          <a:xfrm>
            <a:off x="9038890" y="3334740"/>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LITERATURE</a:t>
            </a:r>
          </a:p>
        </p:txBody>
      </p:sp>
      <p:sp>
        <p:nvSpPr>
          <p:cNvPr id="27" name="Text Placeholder 14">
            <a:extLst>
              <a:ext uri="{FF2B5EF4-FFF2-40B4-BE49-F238E27FC236}">
                <a16:creationId xmlns:a16="http://schemas.microsoft.com/office/drawing/2014/main" id="{70D8C58C-29B3-CDD7-2BCA-0B67D5510076}"/>
              </a:ext>
            </a:extLst>
          </p:cNvPr>
          <p:cNvSpPr txBox="1">
            <a:spLocks/>
          </p:cNvSpPr>
          <p:nvPr/>
        </p:nvSpPr>
        <p:spPr>
          <a:xfrm>
            <a:off x="9038890" y="4010737"/>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RESEARCH PAPER</a:t>
            </a:r>
          </a:p>
        </p:txBody>
      </p:sp>
      <p:sp>
        <p:nvSpPr>
          <p:cNvPr id="100" name="Text Placeholder 4">
            <a:extLst>
              <a:ext uri="{FF2B5EF4-FFF2-40B4-BE49-F238E27FC236}">
                <a16:creationId xmlns:a16="http://schemas.microsoft.com/office/drawing/2014/main" id="{EB0AFF92-B609-C942-30D1-F996FE057E74}"/>
              </a:ext>
            </a:extLst>
          </p:cNvPr>
          <p:cNvSpPr txBox="1">
            <a:spLocks/>
          </p:cNvSpPr>
          <p:nvPr/>
        </p:nvSpPr>
        <p:spPr>
          <a:xfrm>
            <a:off x="6146285" y="3330288"/>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APP</a:t>
            </a:r>
          </a:p>
        </p:txBody>
      </p:sp>
      <p:sp>
        <p:nvSpPr>
          <p:cNvPr id="101" name="Text Placeholder 14">
            <a:extLst>
              <a:ext uri="{FF2B5EF4-FFF2-40B4-BE49-F238E27FC236}">
                <a16:creationId xmlns:a16="http://schemas.microsoft.com/office/drawing/2014/main" id="{F68BA05F-B022-7FC4-EA37-ED5929C3267B}"/>
              </a:ext>
            </a:extLst>
          </p:cNvPr>
          <p:cNvSpPr txBox="1">
            <a:spLocks/>
          </p:cNvSpPr>
          <p:nvPr/>
        </p:nvSpPr>
        <p:spPr>
          <a:xfrm>
            <a:off x="6145148" y="4046943"/>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APP INTEGRATION</a:t>
            </a:r>
          </a:p>
        </p:txBody>
      </p:sp>
      <p:graphicFrame>
        <p:nvGraphicFramePr>
          <p:cNvPr id="106" name="Content Placeholder 126" title="Funding Chart">
            <a:extLst>
              <a:ext uri="{FF2B5EF4-FFF2-40B4-BE49-F238E27FC236}">
                <a16:creationId xmlns:a16="http://schemas.microsoft.com/office/drawing/2014/main" id="{6943DB04-299E-0FF8-78A8-66BC86CF67E0}"/>
              </a:ext>
            </a:extLst>
          </p:cNvPr>
          <p:cNvGraphicFramePr>
            <a:graphicFrameLocks/>
          </p:cNvGraphicFramePr>
          <p:nvPr/>
        </p:nvGraphicFramePr>
        <p:xfrm>
          <a:off x="9289351" y="1810831"/>
          <a:ext cx="1855787" cy="1663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ontent Placeholder 126" title="Funding Chart">
            <a:extLst>
              <a:ext uri="{FF2B5EF4-FFF2-40B4-BE49-F238E27FC236}">
                <a16:creationId xmlns:a16="http://schemas.microsoft.com/office/drawing/2014/main" id="{F7D03482-F939-5584-699E-B47DCC7C8990}"/>
              </a:ext>
            </a:extLst>
          </p:cNvPr>
          <p:cNvGraphicFramePr>
            <a:graphicFrameLocks/>
          </p:cNvGraphicFramePr>
          <p:nvPr/>
        </p:nvGraphicFramePr>
        <p:xfrm>
          <a:off x="6399654" y="1810831"/>
          <a:ext cx="1855787" cy="1663700"/>
        </p:xfrm>
        <a:graphic>
          <a:graphicData uri="http://schemas.openxmlformats.org/drawingml/2006/chart">
            <c:chart xmlns:c="http://schemas.openxmlformats.org/drawingml/2006/chart" xmlns:r="http://schemas.openxmlformats.org/officeDocument/2006/relationships" r:id="rId5"/>
          </a:graphicData>
        </a:graphic>
      </p:graphicFrame>
      <p:sp>
        <p:nvSpPr>
          <p:cNvPr id="110" name="Rectangle 109">
            <a:extLst>
              <a:ext uri="{FF2B5EF4-FFF2-40B4-BE49-F238E27FC236}">
                <a16:creationId xmlns:a16="http://schemas.microsoft.com/office/drawing/2014/main" id="{A8F6FF83-B775-F914-8FE7-19B704719E36}"/>
              </a:ext>
            </a:extLst>
          </p:cNvPr>
          <p:cNvSpPr/>
          <p:nvPr/>
        </p:nvSpPr>
        <p:spPr>
          <a:xfrm>
            <a:off x="1785711" y="5524919"/>
            <a:ext cx="4332775"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65550C2-3D0F-F9DF-6556-37C9F02CFF79}"/>
              </a:ext>
            </a:extLst>
          </p:cNvPr>
          <p:cNvSpPr/>
          <p:nvPr/>
        </p:nvSpPr>
        <p:spPr>
          <a:xfrm>
            <a:off x="1207446" y="5231492"/>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0%</a:t>
            </a:r>
            <a:endParaRPr lang="en-US" b="1" dirty="0"/>
          </a:p>
        </p:txBody>
      </p:sp>
      <p:sp>
        <p:nvSpPr>
          <p:cNvPr id="113" name="Rectangle 112">
            <a:extLst>
              <a:ext uri="{FF2B5EF4-FFF2-40B4-BE49-F238E27FC236}">
                <a16:creationId xmlns:a16="http://schemas.microsoft.com/office/drawing/2014/main" id="{076638A9-2232-01AE-7877-CC9D4F0CCA91}"/>
              </a:ext>
            </a:extLst>
          </p:cNvPr>
          <p:cNvSpPr/>
          <p:nvPr/>
        </p:nvSpPr>
        <p:spPr>
          <a:xfrm>
            <a:off x="6294642" y="5518179"/>
            <a:ext cx="2799446"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715353D-7DE5-D487-7855-DD71554655D5}"/>
              </a:ext>
            </a:extLst>
          </p:cNvPr>
          <p:cNvSpPr/>
          <p:nvPr/>
        </p:nvSpPr>
        <p:spPr>
          <a:xfrm>
            <a:off x="5851713" y="5231491"/>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r>
              <a:rPr lang="en-US" sz="1800" b="1" dirty="0"/>
              <a:t>0%</a:t>
            </a:r>
            <a:endParaRPr lang="en-US" dirty="0"/>
          </a:p>
        </p:txBody>
      </p:sp>
      <p:sp>
        <p:nvSpPr>
          <p:cNvPr id="115" name="Rectangle 114">
            <a:extLst>
              <a:ext uri="{FF2B5EF4-FFF2-40B4-BE49-F238E27FC236}">
                <a16:creationId xmlns:a16="http://schemas.microsoft.com/office/drawing/2014/main" id="{9426666B-4EAF-C164-44B3-11410F75E82D}"/>
              </a:ext>
            </a:extLst>
          </p:cNvPr>
          <p:cNvSpPr/>
          <p:nvPr/>
        </p:nvSpPr>
        <p:spPr>
          <a:xfrm>
            <a:off x="8581022" y="5518179"/>
            <a:ext cx="2041614"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4D44FB7-F36B-6C11-62A7-6050F238EF21}"/>
              </a:ext>
            </a:extLst>
          </p:cNvPr>
          <p:cNvSpPr/>
          <p:nvPr/>
        </p:nvSpPr>
        <p:spPr>
          <a:xfrm>
            <a:off x="8538093" y="5231491"/>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r>
              <a:rPr lang="en-US" sz="1800" b="1" dirty="0"/>
              <a:t>0%</a:t>
            </a:r>
            <a:endParaRPr lang="en-US" dirty="0"/>
          </a:p>
        </p:txBody>
      </p:sp>
      <p:sp>
        <p:nvSpPr>
          <p:cNvPr id="116" name="Oval 115">
            <a:extLst>
              <a:ext uri="{FF2B5EF4-FFF2-40B4-BE49-F238E27FC236}">
                <a16:creationId xmlns:a16="http://schemas.microsoft.com/office/drawing/2014/main" id="{76149080-36DF-7430-E9A4-48338FFD1B8E}"/>
              </a:ext>
            </a:extLst>
          </p:cNvPr>
          <p:cNvSpPr/>
          <p:nvPr/>
        </p:nvSpPr>
        <p:spPr>
          <a:xfrm>
            <a:off x="10049430" y="5173827"/>
            <a:ext cx="920716" cy="92071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700" b="1" dirty="0"/>
              <a:t>100%</a:t>
            </a:r>
            <a:endParaRPr lang="en-US" sz="1700"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6"/>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Tree>
    <p:extLst>
      <p:ext uri="{BB962C8B-B14F-4D97-AF65-F5344CB8AC3E}">
        <p14:creationId xmlns:p14="http://schemas.microsoft.com/office/powerpoint/2010/main" val="1357549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normAutofit fontScale="90000"/>
          </a:bodyPr>
          <a:lstStyle/>
          <a:p>
            <a:r>
              <a:rPr lang="en-US" b="1" dirty="0"/>
              <a:t>Workflow of the component</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52</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pic>
        <p:nvPicPr>
          <p:cNvPr id="4" name="Picture 4">
            <a:extLst>
              <a:ext uri="{FF2B5EF4-FFF2-40B4-BE49-F238E27FC236}">
                <a16:creationId xmlns:a16="http://schemas.microsoft.com/office/drawing/2014/main" id="{6B714602-07FE-D134-9D0A-61060B3A7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797" y="1234916"/>
            <a:ext cx="10244403" cy="519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08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53</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1" dirty="0"/>
              <a:t>Usage of </a:t>
            </a:r>
            <a:r>
              <a:rPr lang="en-US" sz="2000" b="1" dirty="0" err="1"/>
              <a:t>SlateQ</a:t>
            </a:r>
            <a:endParaRPr lang="en-US" sz="2000" b="1" dirty="0"/>
          </a:p>
          <a:p>
            <a:pPr marL="285750" indent="-285750" algn="just">
              <a:buFont typeface="Arial" panose="020B0604020202020204" pitchFamily="34" charset="0"/>
              <a:buChar char="•"/>
            </a:pPr>
            <a:r>
              <a:rPr lang="en-US" dirty="0"/>
              <a:t>Imagine we have 20 activities, and we are recommending slates of 10 activities at once,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Solution - </a:t>
            </a:r>
            <a:r>
              <a:rPr lang="en-US" b="1" dirty="0" err="1"/>
              <a:t>SlateQ</a:t>
            </a:r>
            <a:r>
              <a:rPr lang="en-US" dirty="0"/>
              <a:t> [3]</a:t>
            </a:r>
          </a:p>
          <a:p>
            <a:pPr marL="285750" indent="-285750" algn="just">
              <a:buFont typeface="Arial" panose="020B0604020202020204" pitchFamily="34" charset="0"/>
              <a:buChar char="•"/>
            </a:pPr>
            <a:r>
              <a:rPr lang="en-US" b="1" dirty="0" err="1"/>
              <a:t>SlateQ</a:t>
            </a:r>
            <a:r>
              <a:rPr lang="en-US" dirty="0"/>
              <a:t> – An algorithm that decomposes the LTV of a slate into its component wise LTVs [3]</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3" name="Picture 2">
            <a:extLst>
              <a:ext uri="{FF2B5EF4-FFF2-40B4-BE49-F238E27FC236}">
                <a16:creationId xmlns:a16="http://schemas.microsoft.com/office/drawing/2014/main" id="{A4DC46E6-EFE4-E5B9-2D18-A1D4568602E0}"/>
              </a:ext>
            </a:extLst>
          </p:cNvPr>
          <p:cNvPicPr>
            <a:picLocks noChangeAspect="1"/>
          </p:cNvPicPr>
          <p:nvPr/>
        </p:nvPicPr>
        <p:blipFill rotWithShape="1">
          <a:blip r:embed="rId3"/>
          <a:srcRect l="4425" t="21755" r="3200" b="13115"/>
          <a:stretch/>
        </p:blipFill>
        <p:spPr>
          <a:xfrm>
            <a:off x="1622612" y="1839043"/>
            <a:ext cx="3706751" cy="689004"/>
          </a:xfrm>
          <a:prstGeom prst="rect">
            <a:avLst/>
          </a:prstGeom>
          <a:ln>
            <a:solidFill>
              <a:schemeClr val="tx1"/>
            </a:solidFill>
          </a:ln>
        </p:spPr>
      </p:pic>
      <p:pic>
        <p:nvPicPr>
          <p:cNvPr id="4" name="Picture 3">
            <a:extLst>
              <a:ext uri="{FF2B5EF4-FFF2-40B4-BE49-F238E27FC236}">
                <a16:creationId xmlns:a16="http://schemas.microsoft.com/office/drawing/2014/main" id="{227E5B3B-B6B9-F787-0112-2B27562A804D}"/>
              </a:ext>
            </a:extLst>
          </p:cNvPr>
          <p:cNvPicPr>
            <a:picLocks noChangeAspect="1"/>
          </p:cNvPicPr>
          <p:nvPr/>
        </p:nvPicPr>
        <p:blipFill>
          <a:blip r:embed="rId4"/>
          <a:stretch>
            <a:fillRect/>
          </a:stretch>
        </p:blipFill>
        <p:spPr>
          <a:xfrm>
            <a:off x="1081069" y="3795865"/>
            <a:ext cx="4248294" cy="2451315"/>
          </a:xfrm>
          <a:prstGeom prst="rect">
            <a:avLst/>
          </a:prstGeom>
          <a:ln>
            <a:solidFill>
              <a:schemeClr val="tx1"/>
            </a:solidFill>
          </a:ln>
        </p:spPr>
      </p:pic>
      <p:pic>
        <p:nvPicPr>
          <p:cNvPr id="5" name="Picture 4">
            <a:extLst>
              <a:ext uri="{FF2B5EF4-FFF2-40B4-BE49-F238E27FC236}">
                <a16:creationId xmlns:a16="http://schemas.microsoft.com/office/drawing/2014/main" id="{1C61BC50-708E-8D6D-FEC4-8807E371D938}"/>
              </a:ext>
            </a:extLst>
          </p:cNvPr>
          <p:cNvPicPr>
            <a:picLocks noChangeAspect="1"/>
          </p:cNvPicPr>
          <p:nvPr/>
        </p:nvPicPr>
        <p:blipFill>
          <a:blip r:embed="rId5"/>
          <a:stretch>
            <a:fillRect/>
          </a:stretch>
        </p:blipFill>
        <p:spPr>
          <a:xfrm>
            <a:off x="6728167" y="3753514"/>
            <a:ext cx="3495924" cy="2524373"/>
          </a:xfrm>
          <a:prstGeom prst="rect">
            <a:avLst/>
          </a:prstGeom>
          <a:ln>
            <a:solidFill>
              <a:schemeClr val="tx1"/>
            </a:solidFill>
          </a:ln>
        </p:spPr>
      </p:pic>
    </p:spTree>
    <p:extLst>
      <p:ext uri="{BB962C8B-B14F-4D97-AF65-F5344CB8AC3E}">
        <p14:creationId xmlns:p14="http://schemas.microsoft.com/office/powerpoint/2010/main" val="3384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54</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1" dirty="0"/>
              <a:t>Usage of </a:t>
            </a:r>
            <a:r>
              <a:rPr lang="en-US" sz="2000" b="1" dirty="0" err="1"/>
              <a:t>SlateQ</a:t>
            </a:r>
            <a:endParaRPr lang="en-US" sz="2000" b="1" dirty="0"/>
          </a:p>
          <a:p>
            <a:pPr marL="285750" indent="-285750" algn="just">
              <a:buFont typeface="Arial" panose="020B0604020202020204" pitchFamily="34" charset="0"/>
              <a:buChar char="•"/>
            </a:pPr>
            <a:r>
              <a:rPr lang="en-US" dirty="0" err="1"/>
              <a:t>SlateQ</a:t>
            </a:r>
            <a:r>
              <a:rPr lang="en-US" dirty="0"/>
              <a:t> item-wise TD Update algorithm [3]</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MORL – Weighted Sum Approach [4]</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7" name="Picture 2">
            <a:extLst>
              <a:ext uri="{FF2B5EF4-FFF2-40B4-BE49-F238E27FC236}">
                <a16:creationId xmlns:a16="http://schemas.microsoft.com/office/drawing/2014/main" id="{B0F27CE6-57A2-5DEA-455A-D765F4154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486" y="1736630"/>
            <a:ext cx="7421309" cy="8802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B274B77-F9BF-E707-3D61-32E51E0B517A}"/>
              </a:ext>
            </a:extLst>
          </p:cNvPr>
          <p:cNvPicPr>
            <a:picLocks noChangeAspect="1"/>
          </p:cNvPicPr>
          <p:nvPr/>
        </p:nvPicPr>
        <p:blipFill>
          <a:blip r:embed="rId4"/>
          <a:stretch>
            <a:fillRect/>
          </a:stretch>
        </p:blipFill>
        <p:spPr>
          <a:xfrm>
            <a:off x="1322486" y="3193019"/>
            <a:ext cx="2783349" cy="882825"/>
          </a:xfrm>
          <a:prstGeom prst="rect">
            <a:avLst/>
          </a:prstGeom>
          <a:ln>
            <a:solidFill>
              <a:schemeClr val="tx1"/>
            </a:solidFill>
          </a:ln>
        </p:spPr>
      </p:pic>
    </p:spTree>
    <p:extLst>
      <p:ext uri="{BB962C8B-B14F-4D97-AF65-F5344CB8AC3E}">
        <p14:creationId xmlns:p14="http://schemas.microsoft.com/office/powerpoint/2010/main" val="110085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55</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Neural network</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Train network</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3" name="Picture 2">
            <a:extLst>
              <a:ext uri="{FF2B5EF4-FFF2-40B4-BE49-F238E27FC236}">
                <a16:creationId xmlns:a16="http://schemas.microsoft.com/office/drawing/2014/main" id="{D03E33DC-F7BF-0D1D-1FBA-D384E7C0DC32}"/>
              </a:ext>
            </a:extLst>
          </p:cNvPr>
          <p:cNvPicPr>
            <a:picLocks noChangeAspect="1"/>
          </p:cNvPicPr>
          <p:nvPr/>
        </p:nvPicPr>
        <p:blipFill>
          <a:blip r:embed="rId3"/>
          <a:stretch>
            <a:fillRect/>
          </a:stretch>
        </p:blipFill>
        <p:spPr>
          <a:xfrm>
            <a:off x="1155983" y="1388507"/>
            <a:ext cx="7136832" cy="1512968"/>
          </a:xfrm>
          <a:prstGeom prst="rect">
            <a:avLst/>
          </a:prstGeom>
        </p:spPr>
      </p:pic>
      <p:pic>
        <p:nvPicPr>
          <p:cNvPr id="5" name="Picture 4">
            <a:extLst>
              <a:ext uri="{FF2B5EF4-FFF2-40B4-BE49-F238E27FC236}">
                <a16:creationId xmlns:a16="http://schemas.microsoft.com/office/drawing/2014/main" id="{FFCA665A-1081-9A91-802B-F4727C37E9EE}"/>
              </a:ext>
            </a:extLst>
          </p:cNvPr>
          <p:cNvPicPr>
            <a:picLocks noChangeAspect="1"/>
          </p:cNvPicPr>
          <p:nvPr/>
        </p:nvPicPr>
        <p:blipFill>
          <a:blip r:embed="rId4"/>
          <a:stretch>
            <a:fillRect/>
          </a:stretch>
        </p:blipFill>
        <p:spPr>
          <a:xfrm>
            <a:off x="1138759" y="3606365"/>
            <a:ext cx="9914479" cy="2552921"/>
          </a:xfrm>
          <a:prstGeom prst="rect">
            <a:avLst/>
          </a:prstGeom>
        </p:spPr>
      </p:pic>
    </p:spTree>
    <p:extLst>
      <p:ext uri="{BB962C8B-B14F-4D97-AF65-F5344CB8AC3E}">
        <p14:creationId xmlns:p14="http://schemas.microsoft.com/office/powerpoint/2010/main" val="1822588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56</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Update target model</a:t>
            </a:r>
          </a:p>
          <a:p>
            <a:pPr marL="285750" indent="-285750" algn="just">
              <a:buFont typeface="Arial" panose="020B0604020202020204" pitchFamily="34" charset="0"/>
              <a:buChar char="•"/>
            </a:pPr>
            <a:endParaRPr lang="en-US" dirty="0"/>
          </a:p>
          <a:p>
            <a:pPr algn="just"/>
            <a:endParaRPr lang="en-US" dirty="0"/>
          </a:p>
          <a:p>
            <a:pPr marL="285750" indent="-285750" algn="just">
              <a:buFont typeface="Arial" panose="020B0604020202020204" pitchFamily="34" charset="0"/>
              <a:buChar char="•"/>
            </a:pPr>
            <a:r>
              <a:rPr lang="en-US" dirty="0"/>
              <a:t>Store experiences in replay memory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Train network from random a sample from replay memory</a:t>
            </a:r>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7" name="Picture 6">
            <a:extLst>
              <a:ext uri="{FF2B5EF4-FFF2-40B4-BE49-F238E27FC236}">
                <a16:creationId xmlns:a16="http://schemas.microsoft.com/office/drawing/2014/main" id="{D672865B-FAC9-4A98-EEAF-F3A5CD3B7BA6}"/>
              </a:ext>
            </a:extLst>
          </p:cNvPr>
          <p:cNvPicPr>
            <a:picLocks noChangeAspect="1"/>
          </p:cNvPicPr>
          <p:nvPr/>
        </p:nvPicPr>
        <p:blipFill>
          <a:blip r:embed="rId3"/>
          <a:stretch>
            <a:fillRect/>
          </a:stretch>
        </p:blipFill>
        <p:spPr>
          <a:xfrm>
            <a:off x="1219203" y="1428640"/>
            <a:ext cx="4534293" cy="586791"/>
          </a:xfrm>
          <a:prstGeom prst="rect">
            <a:avLst/>
          </a:prstGeom>
        </p:spPr>
      </p:pic>
      <p:pic>
        <p:nvPicPr>
          <p:cNvPr id="10" name="Picture 9">
            <a:extLst>
              <a:ext uri="{FF2B5EF4-FFF2-40B4-BE49-F238E27FC236}">
                <a16:creationId xmlns:a16="http://schemas.microsoft.com/office/drawing/2014/main" id="{641D3227-D9F0-6D3B-1F62-6B7CF17BC527}"/>
              </a:ext>
            </a:extLst>
          </p:cNvPr>
          <p:cNvPicPr>
            <a:picLocks noChangeAspect="1"/>
          </p:cNvPicPr>
          <p:nvPr/>
        </p:nvPicPr>
        <p:blipFill>
          <a:blip r:embed="rId4"/>
          <a:stretch>
            <a:fillRect/>
          </a:stretch>
        </p:blipFill>
        <p:spPr>
          <a:xfrm>
            <a:off x="1219203" y="2334867"/>
            <a:ext cx="6172735" cy="563929"/>
          </a:xfrm>
          <a:prstGeom prst="rect">
            <a:avLst/>
          </a:prstGeom>
        </p:spPr>
      </p:pic>
      <p:pic>
        <p:nvPicPr>
          <p:cNvPr id="12" name="Picture 11">
            <a:extLst>
              <a:ext uri="{FF2B5EF4-FFF2-40B4-BE49-F238E27FC236}">
                <a16:creationId xmlns:a16="http://schemas.microsoft.com/office/drawing/2014/main" id="{C785D830-2C97-370F-4708-E4077F4C961C}"/>
              </a:ext>
            </a:extLst>
          </p:cNvPr>
          <p:cNvPicPr>
            <a:picLocks noChangeAspect="1"/>
          </p:cNvPicPr>
          <p:nvPr/>
        </p:nvPicPr>
        <p:blipFill>
          <a:blip r:embed="rId5"/>
          <a:stretch>
            <a:fillRect/>
          </a:stretch>
        </p:blipFill>
        <p:spPr>
          <a:xfrm>
            <a:off x="1219203" y="3417191"/>
            <a:ext cx="8139950" cy="3046195"/>
          </a:xfrm>
          <a:prstGeom prst="rect">
            <a:avLst/>
          </a:prstGeom>
        </p:spPr>
      </p:pic>
    </p:spTree>
    <p:extLst>
      <p:ext uri="{BB962C8B-B14F-4D97-AF65-F5344CB8AC3E}">
        <p14:creationId xmlns:p14="http://schemas.microsoft.com/office/powerpoint/2010/main" val="884303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57</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Return actions along with Q values (activates)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a:p>
            <a:pPr algn="just"/>
            <a:endParaRPr lang="en-US" dirty="0"/>
          </a:p>
          <a:p>
            <a:pPr marL="285750" indent="-285750" algn="just">
              <a:buFont typeface="Arial" panose="020B0604020202020204" pitchFamily="34" charset="0"/>
              <a:buChar char="•"/>
            </a:pPr>
            <a:r>
              <a:rPr lang="en-US" dirty="0"/>
              <a:t>Reward Calculation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4C0645D0-97E1-82FE-E69D-857313FD5FDB}"/>
              </a:ext>
            </a:extLst>
          </p:cNvPr>
          <p:cNvPicPr>
            <a:picLocks noChangeAspect="1"/>
          </p:cNvPicPr>
          <p:nvPr/>
        </p:nvPicPr>
        <p:blipFill>
          <a:blip r:embed="rId3"/>
          <a:stretch>
            <a:fillRect/>
          </a:stretch>
        </p:blipFill>
        <p:spPr>
          <a:xfrm>
            <a:off x="1219203" y="1370570"/>
            <a:ext cx="5204911" cy="1463167"/>
          </a:xfrm>
          <a:prstGeom prst="rect">
            <a:avLst/>
          </a:prstGeom>
        </p:spPr>
      </p:pic>
      <p:pic>
        <p:nvPicPr>
          <p:cNvPr id="8" name="Picture 7">
            <a:extLst>
              <a:ext uri="{FF2B5EF4-FFF2-40B4-BE49-F238E27FC236}">
                <a16:creationId xmlns:a16="http://schemas.microsoft.com/office/drawing/2014/main" id="{A453FFDF-040B-A387-E75C-19B3A21640F5}"/>
              </a:ext>
            </a:extLst>
          </p:cNvPr>
          <p:cNvPicPr>
            <a:picLocks noChangeAspect="1"/>
          </p:cNvPicPr>
          <p:nvPr/>
        </p:nvPicPr>
        <p:blipFill>
          <a:blip r:embed="rId4"/>
          <a:stretch>
            <a:fillRect/>
          </a:stretch>
        </p:blipFill>
        <p:spPr>
          <a:xfrm>
            <a:off x="1219203" y="3429000"/>
            <a:ext cx="6210838" cy="1783235"/>
          </a:xfrm>
          <a:prstGeom prst="rect">
            <a:avLst/>
          </a:prstGeom>
        </p:spPr>
      </p:pic>
      <p:pic>
        <p:nvPicPr>
          <p:cNvPr id="13" name="Picture 12">
            <a:extLst>
              <a:ext uri="{FF2B5EF4-FFF2-40B4-BE49-F238E27FC236}">
                <a16:creationId xmlns:a16="http://schemas.microsoft.com/office/drawing/2014/main" id="{1F95337F-259A-1432-3F8E-E194FE21109B}"/>
              </a:ext>
            </a:extLst>
          </p:cNvPr>
          <p:cNvPicPr>
            <a:picLocks noChangeAspect="1"/>
          </p:cNvPicPr>
          <p:nvPr/>
        </p:nvPicPr>
        <p:blipFill>
          <a:blip r:embed="rId5"/>
          <a:stretch>
            <a:fillRect/>
          </a:stretch>
        </p:blipFill>
        <p:spPr>
          <a:xfrm>
            <a:off x="1219203" y="5259990"/>
            <a:ext cx="9708721" cy="624894"/>
          </a:xfrm>
          <a:prstGeom prst="rect">
            <a:avLst/>
          </a:prstGeom>
        </p:spPr>
      </p:pic>
    </p:spTree>
    <p:extLst>
      <p:ext uri="{BB962C8B-B14F-4D97-AF65-F5344CB8AC3E}">
        <p14:creationId xmlns:p14="http://schemas.microsoft.com/office/powerpoint/2010/main" val="68787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Methodology</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58</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State Preprocessor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994C9861-5A8C-807E-F1A5-E1A6BFD51B52}"/>
              </a:ext>
            </a:extLst>
          </p:cNvPr>
          <p:cNvPicPr>
            <a:picLocks noChangeAspect="1"/>
          </p:cNvPicPr>
          <p:nvPr/>
        </p:nvPicPr>
        <p:blipFill>
          <a:blip r:embed="rId3"/>
          <a:stretch>
            <a:fillRect/>
          </a:stretch>
        </p:blipFill>
        <p:spPr>
          <a:xfrm>
            <a:off x="1003427" y="1329160"/>
            <a:ext cx="5675705" cy="5018768"/>
          </a:xfrm>
          <a:prstGeom prst="rect">
            <a:avLst/>
          </a:prstGeom>
        </p:spPr>
      </p:pic>
    </p:spTree>
    <p:extLst>
      <p:ext uri="{BB962C8B-B14F-4D97-AF65-F5344CB8AC3E}">
        <p14:creationId xmlns:p14="http://schemas.microsoft.com/office/powerpoint/2010/main" val="115932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Evaluation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59</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One major problem of evaluating sequential based, offline recommender settings, is lack of general-purpose simulation platforms [5].</a:t>
            </a:r>
          </a:p>
          <a:p>
            <a:pPr marL="285750" indent="-285750" algn="just">
              <a:buFont typeface="Arial" panose="020B0604020202020204" pitchFamily="34" charset="0"/>
              <a:buChar char="•"/>
            </a:pPr>
            <a:r>
              <a:rPr lang="en-US" dirty="0"/>
              <a:t>Google’s </a:t>
            </a:r>
            <a:r>
              <a:rPr lang="en-US" b="1" dirty="0" err="1"/>
              <a:t>RecSim</a:t>
            </a:r>
            <a:r>
              <a:rPr lang="en-US" b="1" dirty="0"/>
              <a:t> </a:t>
            </a:r>
            <a:r>
              <a:rPr lang="en-US" dirty="0"/>
              <a:t>framework - a configurable simulation platform for reinforcement learning recommender systems [5].</a:t>
            </a:r>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9DB333C9-CFA7-E9D3-DF04-5FB067D4E80A}"/>
              </a:ext>
            </a:extLst>
          </p:cNvPr>
          <p:cNvPicPr>
            <a:picLocks noChangeAspect="1"/>
          </p:cNvPicPr>
          <p:nvPr/>
        </p:nvPicPr>
        <p:blipFill>
          <a:blip r:embed="rId3"/>
          <a:stretch>
            <a:fillRect/>
          </a:stretch>
        </p:blipFill>
        <p:spPr>
          <a:xfrm>
            <a:off x="2513217" y="2048443"/>
            <a:ext cx="6737168" cy="4060388"/>
          </a:xfrm>
          <a:prstGeom prst="rect">
            <a:avLst/>
          </a:prstGeom>
          <a:ln>
            <a:solidFill>
              <a:schemeClr val="tx1"/>
            </a:solidFill>
          </a:ln>
        </p:spPr>
      </p:pic>
    </p:spTree>
    <p:extLst>
      <p:ext uri="{BB962C8B-B14F-4D97-AF65-F5344CB8AC3E}">
        <p14:creationId xmlns:p14="http://schemas.microsoft.com/office/powerpoint/2010/main" val="4001646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lstStyle/>
          <a:p>
            <a:r>
              <a:rPr lang="en-US" b="1" dirty="0"/>
              <a:t>RESEARCH PROBLEM</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t>IT20020262</a:t>
            </a:r>
            <a:r>
              <a:rPr lang="en-US" sz="1400"/>
              <a:t>   | PERERA M. S. D |   TMP_2023_139</a:t>
            </a:r>
            <a:endParaRPr lang="en-US" sz="1400" dirty="0"/>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7"/>
          </p:nvPr>
        </p:nvSpPr>
        <p:spPr>
          <a:xfrm>
            <a:off x="1194179" y="1282671"/>
            <a:ext cx="10420065" cy="1196684"/>
          </a:xfrm>
        </p:spPr>
        <p:txBody>
          <a:bodyPr anchor="ctr"/>
          <a:lstStyle/>
          <a:p>
            <a:pPr marL="285750" indent="-285750" algn="l">
              <a:buFont typeface="Arial" panose="020B0604020202020204" pitchFamily="34" charset="0"/>
              <a:buChar char="•"/>
            </a:pPr>
            <a:r>
              <a:rPr lang="en-US" sz="1800" dirty="0"/>
              <a:t>Can Stress Levels Be Detected By Analyzing Keystroke Dynamics? </a:t>
            </a:r>
          </a:p>
          <a:p>
            <a:pPr marL="285750" indent="-285750" algn="l">
              <a:buFont typeface="Arial" panose="020B0604020202020204" pitchFamily="34" charset="0"/>
              <a:buChar char="•"/>
            </a:pPr>
            <a:r>
              <a:rPr lang="en-US" sz="1800" dirty="0"/>
              <a:t>It Is Something That Is Unique To Each User Therefore, How To Predict Each Users Stress Level?</a:t>
            </a:r>
          </a:p>
        </p:txBody>
      </p:sp>
      <p:sp>
        <p:nvSpPr>
          <p:cNvPr id="137" name="Title 1">
            <a:extLst>
              <a:ext uri="{FF2B5EF4-FFF2-40B4-BE49-F238E27FC236}">
                <a16:creationId xmlns:a16="http://schemas.microsoft.com/office/drawing/2014/main" id="{A773F542-6CBF-56B9-DFDB-BEE45BE5E73A}"/>
              </a:ext>
            </a:extLst>
          </p:cNvPr>
          <p:cNvSpPr txBox="1">
            <a:spLocks/>
          </p:cNvSpPr>
          <p:nvPr/>
        </p:nvSpPr>
        <p:spPr>
          <a:xfrm>
            <a:off x="3258147" y="2432522"/>
            <a:ext cx="5675704" cy="6187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objectives</a:t>
            </a:r>
          </a:p>
        </p:txBody>
      </p:sp>
      <p:sp>
        <p:nvSpPr>
          <p:cNvPr id="138" name="Text Placeholder 124">
            <a:extLst>
              <a:ext uri="{FF2B5EF4-FFF2-40B4-BE49-F238E27FC236}">
                <a16:creationId xmlns:a16="http://schemas.microsoft.com/office/drawing/2014/main" id="{42BCE5E9-1BC4-5FCC-A76D-492D9B3019C7}"/>
              </a:ext>
            </a:extLst>
          </p:cNvPr>
          <p:cNvSpPr txBox="1">
            <a:spLocks/>
          </p:cNvSpPr>
          <p:nvPr/>
        </p:nvSpPr>
        <p:spPr>
          <a:xfrm>
            <a:off x="817729" y="3051254"/>
            <a:ext cx="10536071" cy="2363291"/>
          </a:xfrm>
          <a:prstGeom prst="rect">
            <a:avLst/>
          </a:prstGeom>
        </p:spPr>
        <p:txBody>
          <a:bodyPr vert="horz" lIns="0" tIns="45720" rIns="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lgn="just">
              <a:lnSpc>
                <a:spcPct val="100000"/>
              </a:lnSpc>
              <a:buFont typeface="Arial" panose="020B0604020202020204" pitchFamily="34" charset="0"/>
              <a:buChar char="•"/>
            </a:pPr>
            <a:r>
              <a:rPr lang="en-US" sz="1800" dirty="0"/>
              <a:t>Train a machine learning model to predict stress levels.</a:t>
            </a:r>
          </a:p>
          <a:p>
            <a:pPr marL="285750" indent="-285750" algn="just">
              <a:lnSpc>
                <a:spcPct val="100000"/>
              </a:lnSpc>
              <a:buFont typeface="Arial" panose="020B0604020202020204" pitchFamily="34" charset="0"/>
              <a:buChar char="•"/>
            </a:pPr>
            <a:r>
              <a:rPr lang="en-US" sz="1800" dirty="0"/>
              <a:t>Develop a program to monitor and log keystroke dynamics related data.</a:t>
            </a:r>
          </a:p>
          <a:p>
            <a:pPr marL="285750" indent="-285750" algn="just">
              <a:lnSpc>
                <a:spcPct val="100000"/>
              </a:lnSpc>
              <a:buFont typeface="Arial" panose="020B0604020202020204" pitchFamily="34" charset="0"/>
              <a:buChar char="•"/>
            </a:pPr>
            <a:r>
              <a:rPr lang="en-US" sz="1800" dirty="0"/>
              <a:t>Configure the data communication strategy between the program and model.</a:t>
            </a:r>
          </a:p>
          <a:p>
            <a:pPr marL="285750" indent="-285750" algn="just">
              <a:lnSpc>
                <a:spcPct val="100000"/>
              </a:lnSpc>
              <a:buFont typeface="Arial" panose="020B0604020202020204" pitchFamily="34" charset="0"/>
              <a:buChar char="•"/>
            </a:pPr>
            <a:r>
              <a:rPr lang="en-US" sz="1800" dirty="0"/>
              <a:t>Utilize an Incremental learning based approach to retrain and finetune the trained model.</a:t>
            </a:r>
          </a:p>
          <a:p>
            <a:pPr marL="285750" indent="-285750" algn="just">
              <a:lnSpc>
                <a:spcPct val="100000"/>
              </a:lnSpc>
              <a:buFont typeface="Arial" panose="020B0604020202020204" pitchFamily="34" charset="0"/>
              <a:buChar char="•"/>
            </a:pPr>
            <a:r>
              <a:rPr lang="en-US" sz="1800" dirty="0"/>
              <a:t>Integrate the component with the desktop application.</a:t>
            </a:r>
          </a:p>
        </p:txBody>
      </p:sp>
    </p:spTree>
    <p:extLst>
      <p:ext uri="{BB962C8B-B14F-4D97-AF65-F5344CB8AC3E}">
        <p14:creationId xmlns:p14="http://schemas.microsoft.com/office/powerpoint/2010/main" val="3831108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Evaluation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60</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err="1"/>
              <a:t>RecSim</a:t>
            </a:r>
            <a:r>
              <a:rPr lang="en-US" sz="1800" dirty="0"/>
              <a:t> – Environment setup</a:t>
            </a:r>
          </a:p>
          <a:p>
            <a:pPr marL="285750" indent="-285750" algn="just">
              <a:buFont typeface="Arial" panose="020B0604020202020204" pitchFamily="34" charset="0"/>
              <a:buChar char="•"/>
            </a:pPr>
            <a:r>
              <a:rPr lang="en-US" dirty="0"/>
              <a:t>Document Model</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414F1180-AE25-1ED8-46F3-FE34ADE80D2C}"/>
              </a:ext>
            </a:extLst>
          </p:cNvPr>
          <p:cNvPicPr>
            <a:picLocks noChangeAspect="1"/>
          </p:cNvPicPr>
          <p:nvPr/>
        </p:nvPicPr>
        <p:blipFill>
          <a:blip r:embed="rId3"/>
          <a:stretch>
            <a:fillRect/>
          </a:stretch>
        </p:blipFill>
        <p:spPr>
          <a:xfrm>
            <a:off x="1134949" y="1658592"/>
            <a:ext cx="4961050" cy="2339543"/>
          </a:xfrm>
          <a:prstGeom prst="rect">
            <a:avLst/>
          </a:prstGeom>
          <a:ln>
            <a:solidFill>
              <a:schemeClr val="tx1"/>
            </a:solidFill>
          </a:ln>
        </p:spPr>
      </p:pic>
      <p:pic>
        <p:nvPicPr>
          <p:cNvPr id="8" name="Picture 7">
            <a:extLst>
              <a:ext uri="{FF2B5EF4-FFF2-40B4-BE49-F238E27FC236}">
                <a16:creationId xmlns:a16="http://schemas.microsoft.com/office/drawing/2014/main" id="{2BCBE7B1-6E4F-76B1-9DC1-5AF93B8C5402}"/>
              </a:ext>
            </a:extLst>
          </p:cNvPr>
          <p:cNvPicPr>
            <a:picLocks noChangeAspect="1"/>
          </p:cNvPicPr>
          <p:nvPr/>
        </p:nvPicPr>
        <p:blipFill>
          <a:blip r:embed="rId4"/>
          <a:stretch>
            <a:fillRect/>
          </a:stretch>
        </p:blipFill>
        <p:spPr>
          <a:xfrm>
            <a:off x="1134949" y="4222375"/>
            <a:ext cx="4854361" cy="1859441"/>
          </a:xfrm>
          <a:prstGeom prst="rect">
            <a:avLst/>
          </a:prstGeom>
          <a:ln>
            <a:solidFill>
              <a:schemeClr val="tx1"/>
            </a:solidFill>
          </a:ln>
        </p:spPr>
      </p:pic>
    </p:spTree>
    <p:extLst>
      <p:ext uri="{BB962C8B-B14F-4D97-AF65-F5344CB8AC3E}">
        <p14:creationId xmlns:p14="http://schemas.microsoft.com/office/powerpoint/2010/main" val="681863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Evaluation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61</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err="1"/>
              <a:t>RecSim</a:t>
            </a:r>
            <a:r>
              <a:rPr lang="en-US" sz="1800" dirty="0"/>
              <a:t> – Environment setup</a:t>
            </a:r>
          </a:p>
          <a:p>
            <a:pPr marL="285750" indent="-285750" algn="just">
              <a:buFont typeface="Arial" panose="020B0604020202020204" pitchFamily="34" charset="0"/>
              <a:buChar char="•"/>
            </a:pPr>
            <a:r>
              <a:rPr lang="en-US" dirty="0"/>
              <a:t>User Model</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6439452D-3152-C525-ECA3-44DB5E13051A}"/>
              </a:ext>
            </a:extLst>
          </p:cNvPr>
          <p:cNvPicPr>
            <a:picLocks noChangeAspect="1"/>
          </p:cNvPicPr>
          <p:nvPr/>
        </p:nvPicPr>
        <p:blipFill>
          <a:blip r:embed="rId3"/>
          <a:stretch>
            <a:fillRect/>
          </a:stretch>
        </p:blipFill>
        <p:spPr>
          <a:xfrm>
            <a:off x="1003427" y="1658281"/>
            <a:ext cx="4342517" cy="4634943"/>
          </a:xfrm>
          <a:prstGeom prst="rect">
            <a:avLst/>
          </a:prstGeom>
          <a:ln>
            <a:solidFill>
              <a:schemeClr val="tx1"/>
            </a:solidFill>
          </a:ln>
        </p:spPr>
      </p:pic>
      <p:pic>
        <p:nvPicPr>
          <p:cNvPr id="10" name="Picture 9">
            <a:extLst>
              <a:ext uri="{FF2B5EF4-FFF2-40B4-BE49-F238E27FC236}">
                <a16:creationId xmlns:a16="http://schemas.microsoft.com/office/drawing/2014/main" id="{7DD83557-16E7-B8D1-760D-7B361490CC1C}"/>
              </a:ext>
            </a:extLst>
          </p:cNvPr>
          <p:cNvPicPr>
            <a:picLocks noChangeAspect="1"/>
          </p:cNvPicPr>
          <p:nvPr/>
        </p:nvPicPr>
        <p:blipFill>
          <a:blip r:embed="rId4"/>
          <a:stretch>
            <a:fillRect/>
          </a:stretch>
        </p:blipFill>
        <p:spPr>
          <a:xfrm>
            <a:off x="5687210" y="1658281"/>
            <a:ext cx="5174428" cy="2918713"/>
          </a:xfrm>
          <a:prstGeom prst="rect">
            <a:avLst/>
          </a:prstGeom>
          <a:ln>
            <a:solidFill>
              <a:schemeClr val="tx1"/>
            </a:solidFill>
          </a:ln>
        </p:spPr>
      </p:pic>
      <p:pic>
        <p:nvPicPr>
          <p:cNvPr id="12" name="Picture 11">
            <a:extLst>
              <a:ext uri="{FF2B5EF4-FFF2-40B4-BE49-F238E27FC236}">
                <a16:creationId xmlns:a16="http://schemas.microsoft.com/office/drawing/2014/main" id="{D095585A-7270-3ADE-07DF-63048800FDE5}"/>
              </a:ext>
            </a:extLst>
          </p:cNvPr>
          <p:cNvPicPr>
            <a:picLocks noChangeAspect="1"/>
          </p:cNvPicPr>
          <p:nvPr/>
        </p:nvPicPr>
        <p:blipFill rotWithShape="1">
          <a:blip r:embed="rId5"/>
          <a:srcRect l="3378" t="754" b="-754"/>
          <a:stretch/>
        </p:blipFill>
        <p:spPr>
          <a:xfrm>
            <a:off x="5687210" y="4951262"/>
            <a:ext cx="4255928" cy="983065"/>
          </a:xfrm>
          <a:prstGeom prst="rect">
            <a:avLst/>
          </a:prstGeom>
          <a:ln>
            <a:solidFill>
              <a:schemeClr val="tx1"/>
            </a:solidFill>
          </a:ln>
        </p:spPr>
      </p:pic>
    </p:spTree>
    <p:extLst>
      <p:ext uri="{BB962C8B-B14F-4D97-AF65-F5344CB8AC3E}">
        <p14:creationId xmlns:p14="http://schemas.microsoft.com/office/powerpoint/2010/main" val="572182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Evaluation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62</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err="1"/>
              <a:t>RecSim</a:t>
            </a:r>
            <a:r>
              <a:rPr lang="en-US" sz="1800" dirty="0"/>
              <a:t> – Environment setup</a:t>
            </a:r>
          </a:p>
          <a:p>
            <a:pPr marL="285750" indent="-285750" algn="just">
              <a:buFont typeface="Arial" panose="020B0604020202020204" pitchFamily="34" charset="0"/>
              <a:buChar char="•"/>
            </a:pPr>
            <a:r>
              <a:rPr lang="en-US" dirty="0"/>
              <a:t>User Response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D4FD6B79-B127-56B3-BD4A-EB5BF54F73FC}"/>
              </a:ext>
            </a:extLst>
          </p:cNvPr>
          <p:cNvPicPr>
            <a:picLocks noChangeAspect="1"/>
          </p:cNvPicPr>
          <p:nvPr/>
        </p:nvPicPr>
        <p:blipFill>
          <a:blip r:embed="rId3"/>
          <a:stretch>
            <a:fillRect/>
          </a:stretch>
        </p:blipFill>
        <p:spPr>
          <a:xfrm>
            <a:off x="166086" y="1751506"/>
            <a:ext cx="4831499" cy="3604572"/>
          </a:xfrm>
          <a:prstGeom prst="rect">
            <a:avLst/>
          </a:prstGeom>
          <a:ln>
            <a:solidFill>
              <a:schemeClr val="tx1"/>
            </a:solidFill>
          </a:ln>
        </p:spPr>
      </p:pic>
      <p:pic>
        <p:nvPicPr>
          <p:cNvPr id="8" name="Picture 7">
            <a:extLst>
              <a:ext uri="{FF2B5EF4-FFF2-40B4-BE49-F238E27FC236}">
                <a16:creationId xmlns:a16="http://schemas.microsoft.com/office/drawing/2014/main" id="{CA5F785D-F794-CF46-F942-6C98F59989C9}"/>
              </a:ext>
            </a:extLst>
          </p:cNvPr>
          <p:cNvPicPr>
            <a:picLocks noChangeAspect="1"/>
          </p:cNvPicPr>
          <p:nvPr/>
        </p:nvPicPr>
        <p:blipFill rotWithShape="1">
          <a:blip r:embed="rId4"/>
          <a:srcRect t="3707" r="41620" b="2217"/>
          <a:stretch/>
        </p:blipFill>
        <p:spPr>
          <a:xfrm>
            <a:off x="5076724" y="1011287"/>
            <a:ext cx="2117693" cy="5412734"/>
          </a:xfrm>
          <a:prstGeom prst="rect">
            <a:avLst/>
          </a:prstGeom>
          <a:ln>
            <a:solidFill>
              <a:schemeClr val="tx1"/>
            </a:solidFill>
          </a:ln>
        </p:spPr>
      </p:pic>
      <p:pic>
        <p:nvPicPr>
          <p:cNvPr id="4" name="Picture 3">
            <a:extLst>
              <a:ext uri="{FF2B5EF4-FFF2-40B4-BE49-F238E27FC236}">
                <a16:creationId xmlns:a16="http://schemas.microsoft.com/office/drawing/2014/main" id="{D4A4A1C0-380F-37EB-BFA7-3994286EE21B}"/>
              </a:ext>
            </a:extLst>
          </p:cNvPr>
          <p:cNvPicPr>
            <a:picLocks noChangeAspect="1"/>
          </p:cNvPicPr>
          <p:nvPr/>
        </p:nvPicPr>
        <p:blipFill>
          <a:blip r:embed="rId5"/>
          <a:stretch>
            <a:fillRect/>
          </a:stretch>
        </p:blipFill>
        <p:spPr>
          <a:xfrm>
            <a:off x="7331587" y="1046975"/>
            <a:ext cx="4694327" cy="1569856"/>
          </a:xfrm>
          <a:prstGeom prst="rect">
            <a:avLst/>
          </a:prstGeom>
          <a:ln>
            <a:solidFill>
              <a:schemeClr val="tx1"/>
            </a:solidFill>
          </a:ln>
        </p:spPr>
      </p:pic>
    </p:spTree>
    <p:extLst>
      <p:ext uri="{BB962C8B-B14F-4D97-AF65-F5344CB8AC3E}">
        <p14:creationId xmlns:p14="http://schemas.microsoft.com/office/powerpoint/2010/main" val="1508137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Evaluation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63</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err="1"/>
              <a:t>RecSim</a:t>
            </a:r>
            <a:r>
              <a:rPr lang="en-US" sz="1800" dirty="0"/>
              <a:t> – Environment setup</a:t>
            </a:r>
          </a:p>
          <a:p>
            <a:pPr marL="285750" indent="-285750" algn="just">
              <a:buFont typeface="Arial" panose="020B0604020202020204" pitchFamily="34" charset="0"/>
              <a:buChar char="•"/>
            </a:pPr>
            <a:r>
              <a:rPr lang="en-US" dirty="0"/>
              <a:t>State Updates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7" name="Picture 6">
            <a:extLst>
              <a:ext uri="{FF2B5EF4-FFF2-40B4-BE49-F238E27FC236}">
                <a16:creationId xmlns:a16="http://schemas.microsoft.com/office/drawing/2014/main" id="{7613EA3E-96B4-50A3-476B-45D3667FB093}"/>
              </a:ext>
            </a:extLst>
          </p:cNvPr>
          <p:cNvPicPr>
            <a:picLocks noChangeAspect="1"/>
          </p:cNvPicPr>
          <p:nvPr/>
        </p:nvPicPr>
        <p:blipFill>
          <a:blip r:embed="rId3"/>
          <a:stretch>
            <a:fillRect/>
          </a:stretch>
        </p:blipFill>
        <p:spPr>
          <a:xfrm>
            <a:off x="1003427" y="1899478"/>
            <a:ext cx="4313294" cy="3292125"/>
          </a:xfrm>
          <a:prstGeom prst="rect">
            <a:avLst/>
          </a:prstGeom>
          <a:ln>
            <a:solidFill>
              <a:schemeClr val="tx1"/>
            </a:solidFill>
          </a:ln>
        </p:spPr>
      </p:pic>
      <p:pic>
        <p:nvPicPr>
          <p:cNvPr id="11" name="Picture 10">
            <a:extLst>
              <a:ext uri="{FF2B5EF4-FFF2-40B4-BE49-F238E27FC236}">
                <a16:creationId xmlns:a16="http://schemas.microsoft.com/office/drawing/2014/main" id="{2D019823-6F45-B41F-48FE-DA535FE1FF8D}"/>
              </a:ext>
            </a:extLst>
          </p:cNvPr>
          <p:cNvPicPr>
            <a:picLocks noChangeAspect="1"/>
          </p:cNvPicPr>
          <p:nvPr/>
        </p:nvPicPr>
        <p:blipFill>
          <a:blip r:embed="rId4"/>
          <a:stretch>
            <a:fillRect/>
          </a:stretch>
        </p:blipFill>
        <p:spPr>
          <a:xfrm>
            <a:off x="5618245" y="1899478"/>
            <a:ext cx="3680779" cy="769687"/>
          </a:xfrm>
          <a:prstGeom prst="rect">
            <a:avLst/>
          </a:prstGeom>
          <a:ln>
            <a:solidFill>
              <a:schemeClr val="tx1"/>
            </a:solidFill>
          </a:ln>
        </p:spPr>
      </p:pic>
      <p:sp>
        <p:nvSpPr>
          <p:cNvPr id="13" name="TextBox 12">
            <a:extLst>
              <a:ext uri="{FF2B5EF4-FFF2-40B4-BE49-F238E27FC236}">
                <a16:creationId xmlns:a16="http://schemas.microsoft.com/office/drawing/2014/main" id="{01E4EAC1-0656-6D13-8A67-BA4CE4ADE7DE}"/>
              </a:ext>
            </a:extLst>
          </p:cNvPr>
          <p:cNvSpPr txBox="1"/>
          <p:nvPr/>
        </p:nvSpPr>
        <p:spPr>
          <a:xfrm>
            <a:off x="5529342" y="2875426"/>
            <a:ext cx="6096000" cy="369332"/>
          </a:xfrm>
          <a:prstGeom prst="rect">
            <a:avLst/>
          </a:prstGeom>
          <a:noFill/>
        </p:spPr>
        <p:txBody>
          <a:bodyPr wrap="square">
            <a:spAutoFit/>
          </a:bodyPr>
          <a:lstStyle/>
          <a:p>
            <a:pPr marL="285750" indent="-285750" algn="just">
              <a:buFont typeface="Arial" panose="020B0604020202020204" pitchFamily="34" charset="0"/>
              <a:buChar char="•"/>
            </a:pPr>
            <a:r>
              <a:rPr lang="en-US" dirty="0"/>
              <a:t>Env </a:t>
            </a:r>
            <a:r>
              <a:rPr lang="en-US" dirty="0" err="1"/>
              <a:t>congif</a:t>
            </a:r>
            <a:endParaRPr lang="en-US" dirty="0"/>
          </a:p>
        </p:txBody>
      </p:sp>
      <p:pic>
        <p:nvPicPr>
          <p:cNvPr id="17" name="Picture 16">
            <a:extLst>
              <a:ext uri="{FF2B5EF4-FFF2-40B4-BE49-F238E27FC236}">
                <a16:creationId xmlns:a16="http://schemas.microsoft.com/office/drawing/2014/main" id="{E3A9EB20-4628-852A-AF98-81AC2A12B948}"/>
              </a:ext>
            </a:extLst>
          </p:cNvPr>
          <p:cNvPicPr>
            <a:picLocks noChangeAspect="1"/>
          </p:cNvPicPr>
          <p:nvPr/>
        </p:nvPicPr>
        <p:blipFill>
          <a:blip r:embed="rId5"/>
          <a:stretch>
            <a:fillRect/>
          </a:stretch>
        </p:blipFill>
        <p:spPr>
          <a:xfrm>
            <a:off x="5646023" y="3292462"/>
            <a:ext cx="3181350" cy="1638300"/>
          </a:xfrm>
          <a:prstGeom prst="rect">
            <a:avLst/>
          </a:prstGeom>
          <a:ln>
            <a:solidFill>
              <a:schemeClr val="tx1"/>
            </a:solidFill>
          </a:ln>
        </p:spPr>
      </p:pic>
    </p:spTree>
    <p:extLst>
      <p:ext uri="{BB962C8B-B14F-4D97-AF65-F5344CB8AC3E}">
        <p14:creationId xmlns:p14="http://schemas.microsoft.com/office/powerpoint/2010/main" val="138918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Evaluation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64</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err="1"/>
              <a:t>RecSim</a:t>
            </a:r>
            <a:r>
              <a:rPr lang="en-US" sz="1800" dirty="0"/>
              <a:t> – Agent setup</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8" name="Picture 7">
            <a:extLst>
              <a:ext uri="{FF2B5EF4-FFF2-40B4-BE49-F238E27FC236}">
                <a16:creationId xmlns:a16="http://schemas.microsoft.com/office/drawing/2014/main" id="{4C3D3FF7-2030-0042-65DA-E34833C39CDD}"/>
              </a:ext>
            </a:extLst>
          </p:cNvPr>
          <p:cNvPicPr>
            <a:picLocks noChangeAspect="1"/>
          </p:cNvPicPr>
          <p:nvPr/>
        </p:nvPicPr>
        <p:blipFill>
          <a:blip r:embed="rId3"/>
          <a:stretch>
            <a:fillRect/>
          </a:stretch>
        </p:blipFill>
        <p:spPr>
          <a:xfrm>
            <a:off x="1003427" y="1449565"/>
            <a:ext cx="6591871" cy="3863675"/>
          </a:xfrm>
          <a:prstGeom prst="rect">
            <a:avLst/>
          </a:prstGeom>
          <a:ln>
            <a:solidFill>
              <a:schemeClr val="tx1"/>
            </a:solidFill>
          </a:ln>
        </p:spPr>
      </p:pic>
    </p:spTree>
    <p:extLst>
      <p:ext uri="{BB962C8B-B14F-4D97-AF65-F5344CB8AC3E}">
        <p14:creationId xmlns:p14="http://schemas.microsoft.com/office/powerpoint/2010/main" val="2502757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Evaluation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65</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err="1"/>
              <a:t>RecSim</a:t>
            </a:r>
            <a:r>
              <a:rPr lang="en-US" sz="1800" dirty="0"/>
              <a:t> – Running experiments</a:t>
            </a:r>
            <a:endParaRPr lang="en-US" dirty="0"/>
          </a:p>
          <a:p>
            <a:pPr marL="285750" indent="-285750" algn="just">
              <a:buFont typeface="Arial" panose="020B0604020202020204" pitchFamily="34" charset="0"/>
              <a:buChar char="•"/>
            </a:pPr>
            <a:r>
              <a:rPr lang="en-US" dirty="0"/>
              <a:t>Our agent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DQN agent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9E632972-055B-EC52-3FBC-DA17C1EEF3EB}"/>
              </a:ext>
            </a:extLst>
          </p:cNvPr>
          <p:cNvPicPr>
            <a:picLocks noChangeAspect="1"/>
          </p:cNvPicPr>
          <p:nvPr/>
        </p:nvPicPr>
        <p:blipFill>
          <a:blip r:embed="rId3"/>
          <a:stretch>
            <a:fillRect/>
          </a:stretch>
        </p:blipFill>
        <p:spPr>
          <a:xfrm>
            <a:off x="1300538" y="1745094"/>
            <a:ext cx="3854168" cy="2004167"/>
          </a:xfrm>
          <a:prstGeom prst="rect">
            <a:avLst/>
          </a:prstGeom>
          <a:ln>
            <a:solidFill>
              <a:schemeClr val="tx1"/>
            </a:solidFill>
          </a:ln>
        </p:spPr>
      </p:pic>
      <p:pic>
        <p:nvPicPr>
          <p:cNvPr id="7" name="Picture 6">
            <a:extLst>
              <a:ext uri="{FF2B5EF4-FFF2-40B4-BE49-F238E27FC236}">
                <a16:creationId xmlns:a16="http://schemas.microsoft.com/office/drawing/2014/main" id="{65ACA8F5-2701-1F71-DDCF-B21FCBBEB2E9}"/>
              </a:ext>
            </a:extLst>
          </p:cNvPr>
          <p:cNvPicPr>
            <a:picLocks noChangeAspect="1"/>
          </p:cNvPicPr>
          <p:nvPr/>
        </p:nvPicPr>
        <p:blipFill>
          <a:blip r:embed="rId4"/>
          <a:stretch>
            <a:fillRect/>
          </a:stretch>
        </p:blipFill>
        <p:spPr>
          <a:xfrm>
            <a:off x="1300538" y="4217005"/>
            <a:ext cx="3854168" cy="2160153"/>
          </a:xfrm>
          <a:prstGeom prst="rect">
            <a:avLst/>
          </a:prstGeom>
          <a:ln>
            <a:solidFill>
              <a:schemeClr val="tx1"/>
            </a:solidFill>
          </a:ln>
        </p:spPr>
      </p:pic>
      <p:pic>
        <p:nvPicPr>
          <p:cNvPr id="10" name="Picture 9" descr="A graph on a screen&#10;&#10;Description automatically generated">
            <a:extLst>
              <a:ext uri="{FF2B5EF4-FFF2-40B4-BE49-F238E27FC236}">
                <a16:creationId xmlns:a16="http://schemas.microsoft.com/office/drawing/2014/main" id="{A1CB7D17-933C-0745-4F4F-7B7FF0AB6C2A}"/>
              </a:ext>
            </a:extLst>
          </p:cNvPr>
          <p:cNvPicPr>
            <a:picLocks noChangeAspect="1"/>
          </p:cNvPicPr>
          <p:nvPr/>
        </p:nvPicPr>
        <p:blipFill>
          <a:blip r:embed="rId5"/>
          <a:stretch>
            <a:fillRect/>
          </a:stretch>
        </p:blipFill>
        <p:spPr>
          <a:xfrm>
            <a:off x="6171127" y="1575010"/>
            <a:ext cx="3510822" cy="2199517"/>
          </a:xfrm>
          <a:prstGeom prst="rect">
            <a:avLst/>
          </a:prstGeom>
          <a:ln>
            <a:solidFill>
              <a:schemeClr val="tx1"/>
            </a:solidFill>
          </a:ln>
        </p:spPr>
      </p:pic>
      <p:pic>
        <p:nvPicPr>
          <p:cNvPr id="11" name="Picture 10" descr="A graph with lines and numbers&#10;&#10;Description automatically generated">
            <a:extLst>
              <a:ext uri="{FF2B5EF4-FFF2-40B4-BE49-F238E27FC236}">
                <a16:creationId xmlns:a16="http://schemas.microsoft.com/office/drawing/2014/main" id="{A2FE3AC6-005D-4887-D4D9-7644865BD045}"/>
              </a:ext>
            </a:extLst>
          </p:cNvPr>
          <p:cNvPicPr>
            <a:picLocks noChangeAspect="1"/>
          </p:cNvPicPr>
          <p:nvPr/>
        </p:nvPicPr>
        <p:blipFill>
          <a:blip r:embed="rId6"/>
          <a:stretch>
            <a:fillRect/>
          </a:stretch>
        </p:blipFill>
        <p:spPr>
          <a:xfrm>
            <a:off x="6171127" y="4243951"/>
            <a:ext cx="3510822" cy="2160154"/>
          </a:xfrm>
          <a:prstGeom prst="rect">
            <a:avLst/>
          </a:prstGeom>
          <a:ln>
            <a:solidFill>
              <a:schemeClr val="tx1"/>
            </a:solidFill>
          </a:ln>
        </p:spPr>
      </p:pic>
    </p:spTree>
    <p:extLst>
      <p:ext uri="{BB962C8B-B14F-4D97-AF65-F5344CB8AC3E}">
        <p14:creationId xmlns:p14="http://schemas.microsoft.com/office/powerpoint/2010/main" val="3959737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Challenges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66</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sp>
        <p:nvSpPr>
          <p:cNvPr id="6" name="Footer Placeholder 20">
            <a:extLst>
              <a:ext uri="{FF2B5EF4-FFF2-40B4-BE49-F238E27FC236}">
                <a16:creationId xmlns:a16="http://schemas.microsoft.com/office/drawing/2014/main" id="{571A3360-D5F2-B09D-C797-5F8B6063632A}"/>
              </a:ext>
            </a:extLst>
          </p:cNvPr>
          <p:cNvSpPr txBox="1">
            <a:spLocks/>
          </p:cNvSpPr>
          <p:nvPr/>
        </p:nvSpPr>
        <p:spPr>
          <a:xfrm>
            <a:off x="790806" y="1011288"/>
            <a:ext cx="10181991" cy="321108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err="1"/>
              <a:t>RecSim</a:t>
            </a:r>
            <a:r>
              <a:rPr lang="en-US" sz="1800" dirty="0"/>
              <a:t> – Unable to pass a custom network to the framework </a:t>
            </a: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sz="1400" dirty="0"/>
          </a:p>
          <a:p>
            <a:pPr algn="just"/>
            <a:endParaRPr lang="en-US" sz="1400" dirty="0"/>
          </a:p>
          <a:p>
            <a:pPr algn="just"/>
            <a:endParaRPr lang="en-US" sz="1400" dirty="0"/>
          </a:p>
          <a:p>
            <a:pPr marL="742950" lvl="1" indent="-285750" algn="just">
              <a:buFont typeface="Arial" panose="020B0604020202020204" pitchFamily="34" charset="0"/>
              <a:buChar char="•"/>
            </a:pPr>
            <a:endParaRPr lang="en-US" sz="1800" dirty="0"/>
          </a:p>
          <a:p>
            <a:pPr marL="742950" lvl="1" indent="-285750" algn="just">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577B734A-A929-F9C7-224F-25BF18B59018}"/>
              </a:ext>
            </a:extLst>
          </p:cNvPr>
          <p:cNvPicPr>
            <a:picLocks noChangeAspect="1"/>
          </p:cNvPicPr>
          <p:nvPr/>
        </p:nvPicPr>
        <p:blipFill>
          <a:blip r:embed="rId3"/>
          <a:stretch>
            <a:fillRect/>
          </a:stretch>
        </p:blipFill>
        <p:spPr>
          <a:xfrm>
            <a:off x="1003427" y="1509761"/>
            <a:ext cx="5497346" cy="1683258"/>
          </a:xfrm>
          <a:prstGeom prst="rect">
            <a:avLst/>
          </a:prstGeom>
          <a:ln>
            <a:solidFill>
              <a:schemeClr val="tx1"/>
            </a:solidFill>
          </a:ln>
        </p:spPr>
      </p:pic>
      <p:pic>
        <p:nvPicPr>
          <p:cNvPr id="12" name="Picture 11">
            <a:extLst>
              <a:ext uri="{FF2B5EF4-FFF2-40B4-BE49-F238E27FC236}">
                <a16:creationId xmlns:a16="http://schemas.microsoft.com/office/drawing/2014/main" id="{905EB013-FE0D-CE27-02B7-D3302654E57C}"/>
              </a:ext>
            </a:extLst>
          </p:cNvPr>
          <p:cNvPicPr>
            <a:picLocks noChangeAspect="1"/>
          </p:cNvPicPr>
          <p:nvPr/>
        </p:nvPicPr>
        <p:blipFill>
          <a:blip r:embed="rId4"/>
          <a:stretch>
            <a:fillRect/>
          </a:stretch>
        </p:blipFill>
        <p:spPr>
          <a:xfrm>
            <a:off x="1219203" y="3691491"/>
            <a:ext cx="3886537" cy="1409822"/>
          </a:xfrm>
          <a:prstGeom prst="rect">
            <a:avLst/>
          </a:prstGeom>
          <a:ln>
            <a:solidFill>
              <a:schemeClr val="tx1"/>
            </a:solidFill>
          </a:ln>
        </p:spPr>
      </p:pic>
      <p:pic>
        <p:nvPicPr>
          <p:cNvPr id="14" name="Picture 13">
            <a:extLst>
              <a:ext uri="{FF2B5EF4-FFF2-40B4-BE49-F238E27FC236}">
                <a16:creationId xmlns:a16="http://schemas.microsoft.com/office/drawing/2014/main" id="{F5A4114E-EB14-5EE6-194B-15E22B834AA7}"/>
              </a:ext>
            </a:extLst>
          </p:cNvPr>
          <p:cNvPicPr>
            <a:picLocks noChangeAspect="1"/>
          </p:cNvPicPr>
          <p:nvPr/>
        </p:nvPicPr>
        <p:blipFill>
          <a:blip r:embed="rId5"/>
          <a:stretch>
            <a:fillRect/>
          </a:stretch>
        </p:blipFill>
        <p:spPr>
          <a:xfrm>
            <a:off x="5534137" y="3679593"/>
            <a:ext cx="3772227" cy="1775614"/>
          </a:xfrm>
          <a:prstGeom prst="rect">
            <a:avLst/>
          </a:prstGeom>
          <a:ln>
            <a:solidFill>
              <a:schemeClr val="tx1"/>
            </a:solidFill>
          </a:ln>
        </p:spPr>
      </p:pic>
      <p:pic>
        <p:nvPicPr>
          <p:cNvPr id="4" name="Picture 3">
            <a:extLst>
              <a:ext uri="{FF2B5EF4-FFF2-40B4-BE49-F238E27FC236}">
                <a16:creationId xmlns:a16="http://schemas.microsoft.com/office/drawing/2014/main" id="{5C73C0BB-3783-7231-39F7-64D86EEE1387}"/>
              </a:ext>
            </a:extLst>
          </p:cNvPr>
          <p:cNvPicPr>
            <a:picLocks noChangeAspect="1"/>
          </p:cNvPicPr>
          <p:nvPr/>
        </p:nvPicPr>
        <p:blipFill>
          <a:blip r:embed="rId6"/>
          <a:stretch>
            <a:fillRect/>
          </a:stretch>
        </p:blipFill>
        <p:spPr>
          <a:xfrm>
            <a:off x="6591125" y="1545618"/>
            <a:ext cx="5248476" cy="1395769"/>
          </a:xfrm>
          <a:prstGeom prst="rect">
            <a:avLst/>
          </a:prstGeom>
          <a:ln>
            <a:solidFill>
              <a:schemeClr val="tx1"/>
            </a:solidFill>
          </a:ln>
        </p:spPr>
      </p:pic>
    </p:spTree>
    <p:extLst>
      <p:ext uri="{BB962C8B-B14F-4D97-AF65-F5344CB8AC3E}">
        <p14:creationId xmlns:p14="http://schemas.microsoft.com/office/powerpoint/2010/main" val="2004219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REFERENCES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67</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tx1"/>
                </a:solidFill>
              </a:rPr>
              <a:t>IT20274702</a:t>
            </a:r>
            <a:r>
              <a:rPr lang="en-US" sz="1400" dirty="0">
                <a:solidFill>
                  <a:schemeClr val="tx1"/>
                </a:solidFill>
              </a:rPr>
              <a:t>   | BARTHOLOMEUSZ S. V |   TMP_2023_139</a:t>
            </a:r>
          </a:p>
        </p:txBody>
      </p:sp>
      <p:graphicFrame>
        <p:nvGraphicFramePr>
          <p:cNvPr id="4" name="Table 3">
            <a:extLst>
              <a:ext uri="{FF2B5EF4-FFF2-40B4-BE49-F238E27FC236}">
                <a16:creationId xmlns:a16="http://schemas.microsoft.com/office/drawing/2014/main" id="{F777D20B-A343-18C3-AC63-F4114806F684}"/>
              </a:ext>
            </a:extLst>
          </p:cNvPr>
          <p:cNvGraphicFramePr>
            <a:graphicFrameLocks noGrp="1"/>
          </p:cNvGraphicFramePr>
          <p:nvPr/>
        </p:nvGraphicFramePr>
        <p:xfrm>
          <a:off x="1046922" y="1333364"/>
          <a:ext cx="10306878" cy="4556446"/>
        </p:xfrm>
        <a:graphic>
          <a:graphicData uri="http://schemas.openxmlformats.org/drawingml/2006/table">
            <a:tbl>
              <a:tblPr firstRow="1" firstCol="1" bandRow="1">
                <a:tableStyleId>{5C22544A-7EE6-4342-B048-85BDC9FD1C3A}</a:tableStyleId>
              </a:tblPr>
              <a:tblGrid>
                <a:gridCol w="431261">
                  <a:extLst>
                    <a:ext uri="{9D8B030D-6E8A-4147-A177-3AD203B41FA5}">
                      <a16:colId xmlns:a16="http://schemas.microsoft.com/office/drawing/2014/main" val="1506657433"/>
                    </a:ext>
                  </a:extLst>
                </a:gridCol>
                <a:gridCol w="9875617">
                  <a:extLst>
                    <a:ext uri="{9D8B030D-6E8A-4147-A177-3AD203B41FA5}">
                      <a16:colId xmlns:a16="http://schemas.microsoft.com/office/drawing/2014/main" val="163747124"/>
                    </a:ext>
                  </a:extLst>
                </a:gridCol>
              </a:tblGrid>
              <a:tr h="1049643">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b="1" kern="1200" dirty="0">
                          <a:solidFill>
                            <a:schemeClr val="tx1"/>
                          </a:solidFill>
                          <a:effectLst/>
                          <a:latin typeface="Calibri" panose="020F0502020204030204" pitchFamily="34" charset="0"/>
                          <a:cs typeface="Times New Roman" panose="02020603050405020304" pitchFamily="18" charset="0"/>
                        </a:rPr>
                        <a:t>[1] </a:t>
                      </a:r>
                      <a:endParaRPr lang="en-US" sz="1800" b="1"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b="0" kern="1200" dirty="0">
                          <a:solidFill>
                            <a:schemeClr val="tx1"/>
                          </a:solidFill>
                          <a:effectLst/>
                          <a:latin typeface="Calibri" panose="020F0502020204030204" pitchFamily="34" charset="0"/>
                          <a:cs typeface="Times New Roman" panose="02020603050405020304" pitchFamily="18" charset="0"/>
                        </a:rPr>
                        <a:t>M. Mehdi Afsar, Trafford Crump, and Behrouz Far. 2022. Reinforcement Learning based Recommender Systems: A Survey. ACM </a:t>
                      </a:r>
                      <a:r>
                        <a:rPr lang="en-US" sz="1800" b="0" kern="1200" dirty="0" err="1">
                          <a:solidFill>
                            <a:schemeClr val="tx1"/>
                          </a:solidFill>
                          <a:effectLst/>
                          <a:latin typeface="Calibri" panose="020F0502020204030204" pitchFamily="34" charset="0"/>
                          <a:cs typeface="Times New Roman" panose="02020603050405020304" pitchFamily="18" charset="0"/>
                        </a:rPr>
                        <a:t>Comput</a:t>
                      </a:r>
                      <a:r>
                        <a:rPr lang="en-US" sz="1800" b="0" kern="1200" dirty="0">
                          <a:solidFill>
                            <a:schemeClr val="tx1"/>
                          </a:solidFill>
                          <a:effectLst/>
                          <a:latin typeface="Calibri" panose="020F0502020204030204" pitchFamily="34" charset="0"/>
                          <a:cs typeface="Times New Roman" panose="02020603050405020304" pitchFamily="18" charset="0"/>
                        </a:rPr>
                        <a:t>. </a:t>
                      </a:r>
                      <a:r>
                        <a:rPr lang="en-US" sz="1800" b="0" kern="1200" dirty="0" err="1">
                          <a:solidFill>
                            <a:schemeClr val="tx1"/>
                          </a:solidFill>
                          <a:effectLst/>
                          <a:latin typeface="Calibri" panose="020F0502020204030204" pitchFamily="34" charset="0"/>
                          <a:cs typeface="Times New Roman" panose="02020603050405020304" pitchFamily="18" charset="0"/>
                        </a:rPr>
                        <a:t>Surv</a:t>
                      </a:r>
                      <a:r>
                        <a:rPr lang="en-US" sz="1800" b="0" kern="1200" dirty="0">
                          <a:solidFill>
                            <a:schemeClr val="tx1"/>
                          </a:solidFill>
                          <a:effectLst/>
                          <a:latin typeface="Calibri" panose="020F0502020204030204" pitchFamily="34" charset="0"/>
                          <a:cs typeface="Times New Roman" panose="02020603050405020304" pitchFamily="18" charset="0"/>
                        </a:rPr>
                        <a:t>. 55, 7, Article 145 (July 2023), 38 pages. https://doi.org/10.1145/3543846</a:t>
                      </a: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2183850"/>
                  </a:ext>
                </a:extLst>
              </a:tr>
              <a:tr h="1048665">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[2]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dirty="0"/>
                        <a:t>R. Chen, Q. Hua, Y. S. Chang, B. Wang, L. Zhang and X. Kong, "A Survey of Collaborative Filtering-Based Recommender Systems: From Traditional Methods to Hybrid Methods Based on Social Networks," IEEE Access, vol. 6, pp. 64301-64320, 2018.</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8025681"/>
                  </a:ext>
                </a:extLst>
              </a:tr>
              <a:tr h="701165">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[3]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dirty="0"/>
                        <a:t>E. Le and e. al, "Reinforcement learning for slate-based recommender systems: A tractable decomposition and practical methodology.," </a:t>
                      </a:r>
                      <a:r>
                        <a:rPr lang="en-US" dirty="0" err="1"/>
                        <a:t>arXiv</a:t>
                      </a:r>
                      <a:r>
                        <a:rPr lang="en-US" dirty="0"/>
                        <a:t> preprint arXiv:1905.12767, 2019.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43223561"/>
                  </a:ext>
                </a:extLst>
              </a:tr>
              <a:tr h="701165">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[4]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just" defTabSz="914400" rtl="0" eaLnBrk="1" latinLnBrk="0" hangingPunct="1">
                        <a:lnSpc>
                          <a:spcPct val="107000"/>
                        </a:lnSpc>
                        <a:spcBef>
                          <a:spcPts val="0"/>
                        </a:spcBef>
                        <a:spcAft>
                          <a:spcPts val="800"/>
                        </a:spcAft>
                        <a:buFont typeface="Arial" panose="020B0604020202020204" pitchFamily="34" charset="0"/>
                        <a:buNone/>
                      </a:pPr>
                      <a:r>
                        <a:rPr lang="en-US" dirty="0"/>
                        <a:t>C. Liu, X. Xu and D. Hu, "</a:t>
                      </a:r>
                      <a:r>
                        <a:rPr lang="en-US" dirty="0" err="1"/>
                        <a:t>Multiobjective</a:t>
                      </a:r>
                      <a:r>
                        <a:rPr lang="en-US" dirty="0"/>
                        <a:t> Reinforcement Learning: A Comprehensive Overview," in IEEE Transactions on Systems, Man, and Cybernetics: Systems, 2015</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6799133"/>
                  </a:ext>
                </a:extLst>
              </a:tr>
              <a:tr h="701165">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[5]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dirty="0"/>
                        <a:t>E. </a:t>
                      </a:r>
                      <a:r>
                        <a:rPr lang="en-US" dirty="0" err="1"/>
                        <a:t>Ie</a:t>
                      </a:r>
                      <a:r>
                        <a:rPr lang="en-US" dirty="0"/>
                        <a:t>, C. W. Hsu, M. </a:t>
                      </a:r>
                      <a:r>
                        <a:rPr lang="en-US" dirty="0" err="1"/>
                        <a:t>Mladenov</a:t>
                      </a:r>
                      <a:r>
                        <a:rPr lang="en-US" dirty="0"/>
                        <a:t>, V. Jain, S. </a:t>
                      </a:r>
                      <a:r>
                        <a:rPr lang="en-US" dirty="0" err="1"/>
                        <a:t>Narvekar</a:t>
                      </a:r>
                      <a:r>
                        <a:rPr lang="en-US" dirty="0"/>
                        <a:t>, J. Wang and C. </a:t>
                      </a:r>
                      <a:r>
                        <a:rPr lang="en-US" dirty="0" err="1"/>
                        <a:t>Boutilier</a:t>
                      </a:r>
                      <a:r>
                        <a:rPr lang="en-US" dirty="0"/>
                        <a:t>, "</a:t>
                      </a:r>
                      <a:r>
                        <a:rPr lang="en-US" dirty="0" err="1"/>
                        <a:t>Recsim</a:t>
                      </a:r>
                      <a:r>
                        <a:rPr lang="en-US" dirty="0"/>
                        <a:t>: A configurable simulation platform for recommender systems," </a:t>
                      </a:r>
                      <a:r>
                        <a:rPr lang="en-US" dirty="0" err="1"/>
                        <a:t>arXiv</a:t>
                      </a:r>
                      <a:r>
                        <a:rPr lang="en-US" dirty="0"/>
                        <a:t> preprint arXiv:1909.04847, 2019</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3731681"/>
                  </a:ext>
                </a:extLst>
              </a:tr>
              <a:tr h="354643">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mn-ea"/>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mn-ea"/>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9686857"/>
                  </a:ext>
                </a:extLst>
              </a:tr>
            </a:tbl>
          </a:graphicData>
        </a:graphic>
      </p:graphicFrame>
    </p:spTree>
    <p:extLst>
      <p:ext uri="{BB962C8B-B14F-4D97-AF65-F5344CB8AC3E}">
        <p14:creationId xmlns:p14="http://schemas.microsoft.com/office/powerpoint/2010/main" val="2630635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Hypothesis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68</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TMP_2023_139</a:t>
            </a:r>
          </a:p>
        </p:txBody>
      </p:sp>
      <p:sp>
        <p:nvSpPr>
          <p:cNvPr id="14" name="Footer Placeholder 20">
            <a:extLst>
              <a:ext uri="{FF2B5EF4-FFF2-40B4-BE49-F238E27FC236}">
                <a16:creationId xmlns:a16="http://schemas.microsoft.com/office/drawing/2014/main" id="{4959E7CD-2DCB-FDE6-9E71-E58E770CA591}"/>
              </a:ext>
            </a:extLst>
          </p:cNvPr>
          <p:cNvSpPr txBox="1">
            <a:spLocks/>
          </p:cNvSpPr>
          <p:nvPr/>
        </p:nvSpPr>
        <p:spPr>
          <a:xfrm>
            <a:off x="717657" y="2338443"/>
            <a:ext cx="8964292" cy="312295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As per the discussion conducted with the External Supervisor Mrs. Arosha Dassanayake we came up with the following</a:t>
            </a:r>
            <a:r>
              <a:rPr lang="en-US" sz="1400" b="1" dirty="0"/>
              <a:t> hypothesis</a:t>
            </a:r>
            <a:r>
              <a:rPr lang="en-US" sz="1400" dirty="0"/>
              <a:t>,</a:t>
            </a:r>
          </a:p>
          <a:p>
            <a:pPr marL="742950" lvl="1" indent="-285750">
              <a:buFont typeface="Arial" panose="020B0604020202020204" pitchFamily="34" charset="0"/>
              <a:buChar char="•"/>
            </a:pPr>
            <a:r>
              <a:rPr lang="en-US" sz="1400" b="1" dirty="0"/>
              <a:t>We will not be dealing with Clinical Stress</a:t>
            </a:r>
            <a:r>
              <a:rPr lang="en-US" sz="1400" dirty="0"/>
              <a:t>. </a:t>
            </a:r>
          </a:p>
          <a:p>
            <a:pPr marL="742950" lvl="1" indent="-285750">
              <a:buFont typeface="Arial" panose="020B0604020202020204" pitchFamily="34" charset="0"/>
              <a:buChar char="•"/>
            </a:pPr>
            <a:r>
              <a:rPr lang="en-US" sz="1400" dirty="0"/>
              <a:t>Measure the stress level on a </a:t>
            </a:r>
            <a:r>
              <a:rPr lang="en-US" sz="1400" b="1" dirty="0"/>
              <a:t>scale of 1 to 10 </a:t>
            </a:r>
          </a:p>
          <a:p>
            <a:pPr marL="1200150" lvl="2" indent="-285750">
              <a:buFont typeface="Arial" panose="020B0604020202020204" pitchFamily="34" charset="0"/>
              <a:buChar char="•"/>
            </a:pPr>
            <a:r>
              <a:rPr lang="en-US" sz="1400" b="1" dirty="0"/>
              <a:t>Neutral (not stressed): 1 – 2</a:t>
            </a:r>
          </a:p>
          <a:p>
            <a:pPr marL="1200150" lvl="2" indent="-285750">
              <a:buFont typeface="Arial" panose="020B0604020202020204" pitchFamily="34" charset="0"/>
              <a:buChar char="•"/>
            </a:pPr>
            <a:r>
              <a:rPr lang="en-US" sz="1400" b="1" dirty="0"/>
              <a:t>Slightly Stressed: 3 – 4</a:t>
            </a:r>
          </a:p>
          <a:p>
            <a:pPr marL="1200150" lvl="2" indent="-285750">
              <a:buFont typeface="Arial" panose="020B0604020202020204" pitchFamily="34" charset="0"/>
              <a:buChar char="•"/>
            </a:pPr>
            <a:r>
              <a:rPr lang="en-US" sz="1400" b="1" dirty="0"/>
              <a:t>Stressed: 5 – 7</a:t>
            </a:r>
          </a:p>
          <a:p>
            <a:pPr marL="1200150" lvl="2" indent="-285750">
              <a:buFont typeface="Arial" panose="020B0604020202020204" pitchFamily="34" charset="0"/>
              <a:buChar char="•"/>
            </a:pPr>
            <a:r>
              <a:rPr lang="en-US" sz="1400" b="1" dirty="0"/>
              <a:t>Very Stressed: 8 – 10</a:t>
            </a:r>
          </a:p>
          <a:p>
            <a:pPr marL="742950" lvl="1" indent="-285750">
              <a:buFont typeface="Arial" panose="020B0604020202020204" pitchFamily="34" charset="0"/>
              <a:buChar char="•"/>
            </a:pPr>
            <a:r>
              <a:rPr lang="en-US" sz="1400" dirty="0"/>
              <a:t>Assign the values to the combinations received from the 3 components.</a:t>
            </a:r>
          </a:p>
          <a:p>
            <a:pPr marL="1200150" lvl="2" indent="-285750">
              <a:buFont typeface="Arial" panose="020B0604020202020204" pitchFamily="34" charset="0"/>
              <a:buChar char="•"/>
            </a:pPr>
            <a:r>
              <a:rPr lang="en-US" sz="1400" dirty="0" err="1"/>
              <a:t>Eg</a:t>
            </a:r>
            <a:r>
              <a:rPr lang="en-US" sz="1400" dirty="0"/>
              <a:t>: The combination,</a:t>
            </a:r>
          </a:p>
          <a:p>
            <a:pPr marL="1657350" lvl="3" indent="-285750">
              <a:buFont typeface="Arial" panose="020B0604020202020204" pitchFamily="34" charset="0"/>
              <a:buChar char="•"/>
            </a:pPr>
            <a:r>
              <a:rPr lang="en-US" sz="1400" b="1" dirty="0"/>
              <a:t> </a:t>
            </a:r>
            <a:r>
              <a:rPr lang="en-US" sz="1400" b="1" dirty="0" err="1"/>
              <a:t>Slightly_Stressed</a:t>
            </a:r>
            <a:r>
              <a:rPr lang="en-US" sz="1400" b="1" dirty="0"/>
              <a:t> – Stress – Angry </a:t>
            </a:r>
            <a:r>
              <a:rPr lang="en-US" sz="1400" dirty="0"/>
              <a:t>would be considered as a </a:t>
            </a:r>
            <a:r>
              <a:rPr lang="en-US" sz="1400" b="1" dirty="0"/>
              <a:t>Stress value of </a:t>
            </a:r>
            <a:r>
              <a:rPr lang="en-US" sz="1400" dirty="0"/>
              <a:t>9 on the scale.</a:t>
            </a:r>
          </a:p>
          <a:p>
            <a:pPr marL="1657350" lvl="3" indent="-285750">
              <a:buFont typeface="Arial" panose="020B0604020202020204" pitchFamily="34" charset="0"/>
              <a:buChar char="•"/>
            </a:pPr>
            <a:r>
              <a:rPr lang="en-US" sz="1400" dirty="0"/>
              <a:t>Therefore, the aggregated stress level would be </a:t>
            </a:r>
            <a:r>
              <a:rPr lang="en-US" sz="1400" b="1" dirty="0"/>
              <a:t>Very Stressed</a:t>
            </a:r>
          </a:p>
        </p:txBody>
      </p:sp>
      <p:sp>
        <p:nvSpPr>
          <p:cNvPr id="3" name="Footer Placeholder 20">
            <a:extLst>
              <a:ext uri="{FF2B5EF4-FFF2-40B4-BE49-F238E27FC236}">
                <a16:creationId xmlns:a16="http://schemas.microsoft.com/office/drawing/2014/main" id="{F6CEF448-00FB-E7F6-5E4D-B75B4BFF05F6}"/>
              </a:ext>
            </a:extLst>
          </p:cNvPr>
          <p:cNvSpPr txBox="1">
            <a:spLocks/>
          </p:cNvSpPr>
          <p:nvPr/>
        </p:nvSpPr>
        <p:spPr>
          <a:xfrm>
            <a:off x="717656" y="1362438"/>
            <a:ext cx="10181991" cy="947792"/>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t>The 3 prediction results (</a:t>
            </a:r>
            <a:r>
              <a:rPr lang="en-US" sz="1400" b="1" dirty="0"/>
              <a:t>Keystroke Dynamic based stress prediction, HRV based stress prediction and the Facial Dynamics based Emotion prediction</a:t>
            </a:r>
            <a:r>
              <a:rPr lang="en-US" sz="1400" dirty="0"/>
              <a:t>) that were generated during the </a:t>
            </a:r>
            <a:r>
              <a:rPr lang="en-US" sz="1400" b="1" dirty="0"/>
              <a:t>same 20 minute session </a:t>
            </a:r>
            <a:r>
              <a:rPr lang="en-US" sz="1400" dirty="0"/>
              <a:t>will be aggregated and output an </a:t>
            </a:r>
            <a:r>
              <a:rPr lang="en-US" sz="1400" b="1" dirty="0"/>
              <a:t>Aggregated Stress Level.</a:t>
            </a:r>
          </a:p>
        </p:txBody>
      </p:sp>
      <p:sp>
        <p:nvSpPr>
          <p:cNvPr id="4" name="Footer Placeholder 20">
            <a:extLst>
              <a:ext uri="{FF2B5EF4-FFF2-40B4-BE49-F238E27FC236}">
                <a16:creationId xmlns:a16="http://schemas.microsoft.com/office/drawing/2014/main" id="{B21612B3-30A9-FD79-D4FD-1542BFB6137C}"/>
              </a:ext>
            </a:extLst>
          </p:cNvPr>
          <p:cNvSpPr txBox="1">
            <a:spLocks/>
          </p:cNvSpPr>
          <p:nvPr/>
        </p:nvSpPr>
        <p:spPr>
          <a:xfrm>
            <a:off x="717655" y="5717587"/>
            <a:ext cx="10181991" cy="35119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b="1" dirty="0">
                <a:solidFill>
                  <a:srgbClr val="FF0000"/>
                </a:solidFill>
              </a:rPr>
              <a:t>Based on the time and resource limitations the above hypothesis was used in Aggregating the Stress Level</a:t>
            </a:r>
          </a:p>
        </p:txBody>
      </p:sp>
    </p:spTree>
    <p:extLst>
      <p:ext uri="{BB962C8B-B14F-4D97-AF65-F5344CB8AC3E}">
        <p14:creationId xmlns:p14="http://schemas.microsoft.com/office/powerpoint/2010/main" val="2650355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Hypothesis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69</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TMP_2023_139</a:t>
            </a:r>
          </a:p>
        </p:txBody>
      </p:sp>
      <p:sp>
        <p:nvSpPr>
          <p:cNvPr id="14" name="Footer Placeholder 20">
            <a:extLst>
              <a:ext uri="{FF2B5EF4-FFF2-40B4-BE49-F238E27FC236}">
                <a16:creationId xmlns:a16="http://schemas.microsoft.com/office/drawing/2014/main" id="{4959E7CD-2DCB-FDE6-9E71-E58E770CA591}"/>
              </a:ext>
            </a:extLst>
          </p:cNvPr>
          <p:cNvSpPr txBox="1">
            <a:spLocks/>
          </p:cNvSpPr>
          <p:nvPr/>
        </p:nvSpPr>
        <p:spPr>
          <a:xfrm>
            <a:off x="717657" y="1346611"/>
            <a:ext cx="8964292" cy="312295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As per the discussion conducted with the External Supervisor Mrs. Arosha Dassanayake we came up with the following</a:t>
            </a:r>
            <a:r>
              <a:rPr lang="en-US" sz="1400" b="1" dirty="0"/>
              <a:t> hypothesis</a:t>
            </a:r>
            <a:r>
              <a:rPr lang="en-US" sz="1400" dirty="0"/>
              <a:t>,</a:t>
            </a:r>
          </a:p>
          <a:p>
            <a:pPr marL="742950" lvl="1" indent="-285750">
              <a:buFont typeface="Arial" panose="020B0604020202020204" pitchFamily="34" charset="0"/>
              <a:buChar char="•"/>
            </a:pPr>
            <a:r>
              <a:rPr lang="en-US" sz="1400" dirty="0"/>
              <a:t>We rated 7 basic emotions on a </a:t>
            </a:r>
            <a:r>
              <a:rPr lang="en-US" sz="1400" b="1" dirty="0"/>
              <a:t>scale of 1 to 10 </a:t>
            </a:r>
            <a:r>
              <a:rPr lang="en-US" sz="1400" dirty="0"/>
              <a:t>based on how positive (good) they are</a:t>
            </a:r>
          </a:p>
          <a:p>
            <a:pPr marL="1200150" lvl="2" indent="-285750">
              <a:buFont typeface="Arial" panose="020B0604020202020204" pitchFamily="34" charset="0"/>
              <a:buChar char="•"/>
            </a:pPr>
            <a:r>
              <a:rPr lang="en-US" sz="1400" b="1" dirty="0"/>
              <a:t>Anger: 3</a:t>
            </a:r>
          </a:p>
          <a:p>
            <a:pPr marL="1200150" lvl="2" indent="-285750">
              <a:buFont typeface="Arial" panose="020B0604020202020204" pitchFamily="34" charset="0"/>
              <a:buChar char="•"/>
            </a:pPr>
            <a:r>
              <a:rPr lang="en-US" sz="1400" b="1" dirty="0"/>
              <a:t>Contempt: 1</a:t>
            </a:r>
          </a:p>
          <a:p>
            <a:pPr marL="1200150" lvl="2" indent="-285750">
              <a:buFont typeface="Arial" panose="020B0604020202020204" pitchFamily="34" charset="0"/>
              <a:buChar char="•"/>
            </a:pPr>
            <a:r>
              <a:rPr lang="en-US" sz="1400" b="1" dirty="0"/>
              <a:t>Fear: 4</a:t>
            </a:r>
          </a:p>
          <a:p>
            <a:pPr marL="1200150" lvl="2" indent="-285750">
              <a:buFont typeface="Arial" panose="020B0604020202020204" pitchFamily="34" charset="0"/>
              <a:buChar char="•"/>
            </a:pPr>
            <a:r>
              <a:rPr lang="en-US" sz="1400" b="1" dirty="0"/>
              <a:t>Disgust: 2</a:t>
            </a:r>
          </a:p>
          <a:p>
            <a:pPr marL="1200150" lvl="2" indent="-285750">
              <a:buFont typeface="Arial" panose="020B0604020202020204" pitchFamily="34" charset="0"/>
              <a:buChar char="•"/>
            </a:pPr>
            <a:r>
              <a:rPr lang="en-US" sz="1400" b="1" dirty="0"/>
              <a:t>Happiness: 9</a:t>
            </a:r>
          </a:p>
          <a:p>
            <a:pPr marL="1200150" lvl="2" indent="-285750">
              <a:buFont typeface="Arial" panose="020B0604020202020204" pitchFamily="34" charset="0"/>
              <a:buChar char="•"/>
            </a:pPr>
            <a:r>
              <a:rPr lang="en-US" sz="1400" b="1" dirty="0"/>
              <a:t>Sadness: 5</a:t>
            </a:r>
          </a:p>
          <a:p>
            <a:pPr marL="1200150" lvl="2" indent="-285750">
              <a:buFont typeface="Arial" panose="020B0604020202020204" pitchFamily="34" charset="0"/>
              <a:buChar char="•"/>
            </a:pPr>
            <a:r>
              <a:rPr lang="en-US" sz="1400" b="1" dirty="0"/>
              <a:t>Surprise: 7</a:t>
            </a:r>
          </a:p>
        </p:txBody>
      </p:sp>
      <p:sp>
        <p:nvSpPr>
          <p:cNvPr id="3" name="Footer Placeholder 20">
            <a:extLst>
              <a:ext uri="{FF2B5EF4-FFF2-40B4-BE49-F238E27FC236}">
                <a16:creationId xmlns:a16="http://schemas.microsoft.com/office/drawing/2014/main" id="{F6CEF448-00FB-E7F6-5E4D-B75B4BFF05F6}"/>
              </a:ext>
            </a:extLst>
          </p:cNvPr>
          <p:cNvSpPr txBox="1">
            <a:spLocks/>
          </p:cNvSpPr>
          <p:nvPr/>
        </p:nvSpPr>
        <p:spPr>
          <a:xfrm>
            <a:off x="717656" y="1362438"/>
            <a:ext cx="10181991" cy="947792"/>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400" b="1" dirty="0"/>
          </a:p>
        </p:txBody>
      </p:sp>
    </p:spTree>
    <p:extLst>
      <p:ext uri="{BB962C8B-B14F-4D97-AF65-F5344CB8AC3E}">
        <p14:creationId xmlns:p14="http://schemas.microsoft.com/office/powerpoint/2010/main" val="1565707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b="1" dirty="0"/>
              <a:t>Progress Presentation 1 – 50%</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quarter" idx="21"/>
            <p:extLst/>
          </p:nvPr>
        </p:nvGraphicFramePr>
        <p:xfrm>
          <a:off x="1115681" y="1810831"/>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65495" y="3337223"/>
            <a:ext cx="2330726" cy="804859"/>
          </a:xfrm>
        </p:spPr>
        <p:txBody>
          <a:bodyPr/>
          <a:lstStyle/>
          <a:p>
            <a:r>
              <a:rPr lang="en-US" sz="2800" dirty="0"/>
              <a:t>KEYLOGGER </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a:xfrm>
            <a:off x="865495" y="4013220"/>
            <a:ext cx="2330726" cy="438505"/>
          </a:xfrm>
        </p:spPr>
        <p:txBody>
          <a:bodyPr/>
          <a:lstStyle/>
          <a:p>
            <a:r>
              <a:rPr lang="en-US" sz="1200" dirty="0"/>
              <a:t>KEYSTROKE DYNAMICS</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22"/>
            <p:extLst/>
          </p:nvPr>
        </p:nvGraphicFramePr>
        <p:xfrm>
          <a:off x="3852531" y="1810831"/>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89960" y="3337223"/>
            <a:ext cx="2342205" cy="804859"/>
          </a:xfrm>
        </p:spPr>
        <p:txBody>
          <a:bodyPr/>
          <a:lstStyle/>
          <a:p>
            <a:r>
              <a:rPr lang="en-US" sz="2800" dirty="0"/>
              <a:t>ML MODEL</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a:xfrm>
            <a:off x="3589960" y="4013220"/>
            <a:ext cx="2342205" cy="438505"/>
          </a:xfrm>
        </p:spPr>
        <p:txBody>
          <a:bodyPr/>
          <a:lstStyle/>
          <a:p>
            <a:r>
              <a:rPr lang="en-US" sz="1200" dirty="0"/>
              <a:t>MODEL SELECTION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26" name="Text Placeholder 4">
            <a:extLst>
              <a:ext uri="{FF2B5EF4-FFF2-40B4-BE49-F238E27FC236}">
                <a16:creationId xmlns:a16="http://schemas.microsoft.com/office/drawing/2014/main" id="{BEADFA6A-AB40-1637-D221-453848CF0DB4}"/>
              </a:ext>
            </a:extLst>
          </p:cNvPr>
          <p:cNvSpPr txBox="1">
            <a:spLocks/>
          </p:cNvSpPr>
          <p:nvPr/>
        </p:nvSpPr>
        <p:spPr>
          <a:xfrm>
            <a:off x="9038890" y="3334740"/>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LITERATURE</a:t>
            </a:r>
          </a:p>
        </p:txBody>
      </p:sp>
      <p:sp>
        <p:nvSpPr>
          <p:cNvPr id="27" name="Text Placeholder 14">
            <a:extLst>
              <a:ext uri="{FF2B5EF4-FFF2-40B4-BE49-F238E27FC236}">
                <a16:creationId xmlns:a16="http://schemas.microsoft.com/office/drawing/2014/main" id="{70D8C58C-29B3-CDD7-2BCA-0B67D5510076}"/>
              </a:ext>
            </a:extLst>
          </p:cNvPr>
          <p:cNvSpPr txBox="1">
            <a:spLocks/>
          </p:cNvSpPr>
          <p:nvPr/>
        </p:nvSpPr>
        <p:spPr>
          <a:xfrm>
            <a:off x="9038890" y="4010737"/>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RESEARCH PAPER</a:t>
            </a:r>
          </a:p>
        </p:txBody>
      </p:sp>
      <p:sp>
        <p:nvSpPr>
          <p:cNvPr id="100" name="Text Placeholder 4">
            <a:extLst>
              <a:ext uri="{FF2B5EF4-FFF2-40B4-BE49-F238E27FC236}">
                <a16:creationId xmlns:a16="http://schemas.microsoft.com/office/drawing/2014/main" id="{EB0AFF92-B609-C942-30D1-F996FE057E74}"/>
              </a:ext>
            </a:extLst>
          </p:cNvPr>
          <p:cNvSpPr txBox="1">
            <a:spLocks/>
          </p:cNvSpPr>
          <p:nvPr/>
        </p:nvSpPr>
        <p:spPr>
          <a:xfrm>
            <a:off x="6146285" y="3330288"/>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APPLICATION</a:t>
            </a:r>
          </a:p>
        </p:txBody>
      </p:sp>
      <p:sp>
        <p:nvSpPr>
          <p:cNvPr id="101" name="Text Placeholder 14">
            <a:extLst>
              <a:ext uri="{FF2B5EF4-FFF2-40B4-BE49-F238E27FC236}">
                <a16:creationId xmlns:a16="http://schemas.microsoft.com/office/drawing/2014/main" id="{F68BA05F-B022-7FC4-EA37-ED5929C3267B}"/>
              </a:ext>
            </a:extLst>
          </p:cNvPr>
          <p:cNvSpPr txBox="1">
            <a:spLocks/>
          </p:cNvSpPr>
          <p:nvPr/>
        </p:nvSpPr>
        <p:spPr>
          <a:xfrm>
            <a:off x="6145148" y="4010736"/>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APP INTEGRATION</a:t>
            </a:r>
          </a:p>
        </p:txBody>
      </p:sp>
      <p:graphicFrame>
        <p:nvGraphicFramePr>
          <p:cNvPr id="106" name="Content Placeholder 126" title="Funding Chart">
            <a:extLst>
              <a:ext uri="{FF2B5EF4-FFF2-40B4-BE49-F238E27FC236}">
                <a16:creationId xmlns:a16="http://schemas.microsoft.com/office/drawing/2014/main" id="{6943DB04-299E-0FF8-78A8-66BC86CF67E0}"/>
              </a:ext>
            </a:extLst>
          </p:cNvPr>
          <p:cNvGraphicFramePr>
            <a:graphicFrameLocks/>
          </p:cNvGraphicFramePr>
          <p:nvPr>
            <p:extLst/>
          </p:nvPr>
        </p:nvGraphicFramePr>
        <p:xfrm>
          <a:off x="9289351" y="1810831"/>
          <a:ext cx="1855787" cy="1663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ontent Placeholder 126" title="Funding Chart">
            <a:extLst>
              <a:ext uri="{FF2B5EF4-FFF2-40B4-BE49-F238E27FC236}">
                <a16:creationId xmlns:a16="http://schemas.microsoft.com/office/drawing/2014/main" id="{F7D03482-F939-5584-699E-B47DCC7C8990}"/>
              </a:ext>
            </a:extLst>
          </p:cNvPr>
          <p:cNvGraphicFramePr>
            <a:graphicFrameLocks/>
          </p:cNvGraphicFramePr>
          <p:nvPr>
            <p:extLst/>
          </p:nvPr>
        </p:nvGraphicFramePr>
        <p:xfrm>
          <a:off x="6399654" y="1810831"/>
          <a:ext cx="1855787" cy="1663700"/>
        </p:xfrm>
        <a:graphic>
          <a:graphicData uri="http://schemas.openxmlformats.org/drawingml/2006/chart">
            <c:chart xmlns:c="http://schemas.openxmlformats.org/drawingml/2006/chart" xmlns:r="http://schemas.openxmlformats.org/officeDocument/2006/relationships" r:id="rId5"/>
          </a:graphicData>
        </a:graphic>
      </p:graphicFrame>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6"/>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t>IT20020262</a:t>
            </a:r>
            <a:r>
              <a:rPr lang="en-US" sz="1400"/>
              <a:t>   | PERERA M. S. D |   TMP_2023_139</a:t>
            </a:r>
            <a:endParaRPr lang="en-US" sz="1400" dirty="0"/>
          </a:p>
        </p:txBody>
      </p:sp>
      <p:sp>
        <p:nvSpPr>
          <p:cNvPr id="4" name="Rectangle 3">
            <a:extLst>
              <a:ext uri="{FF2B5EF4-FFF2-40B4-BE49-F238E27FC236}">
                <a16:creationId xmlns:a16="http://schemas.microsoft.com/office/drawing/2014/main" id="{3122DC42-84D8-8417-F33C-8C3209641956}"/>
              </a:ext>
            </a:extLst>
          </p:cNvPr>
          <p:cNvSpPr/>
          <p:nvPr/>
        </p:nvSpPr>
        <p:spPr>
          <a:xfrm>
            <a:off x="9274710" y="5339937"/>
            <a:ext cx="920716"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4010AC3-C206-AA98-92A0-B4C96442156F}"/>
              </a:ext>
            </a:extLst>
          </p:cNvPr>
          <p:cNvSpPr/>
          <p:nvPr/>
        </p:nvSpPr>
        <p:spPr>
          <a:xfrm>
            <a:off x="1813006" y="5346677"/>
            <a:ext cx="4332775"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91108D2-6C18-F22B-6BBF-8C27B6E1C9E0}"/>
              </a:ext>
            </a:extLst>
          </p:cNvPr>
          <p:cNvSpPr/>
          <p:nvPr/>
        </p:nvSpPr>
        <p:spPr>
          <a:xfrm>
            <a:off x="1234741" y="5053250"/>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0%</a:t>
            </a:r>
            <a:endParaRPr lang="en-US" b="1" dirty="0"/>
          </a:p>
        </p:txBody>
      </p:sp>
      <p:sp>
        <p:nvSpPr>
          <p:cNvPr id="8" name="Rectangle 7">
            <a:extLst>
              <a:ext uri="{FF2B5EF4-FFF2-40B4-BE49-F238E27FC236}">
                <a16:creationId xmlns:a16="http://schemas.microsoft.com/office/drawing/2014/main" id="{78126DE9-596C-1EC1-D7E6-E9EEE1696DC7}"/>
              </a:ext>
            </a:extLst>
          </p:cNvPr>
          <p:cNvSpPr/>
          <p:nvPr/>
        </p:nvSpPr>
        <p:spPr>
          <a:xfrm>
            <a:off x="6321937" y="5339937"/>
            <a:ext cx="2799446"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AE9DAC8-B9B8-EF7A-F26F-5CE1FB11708A}"/>
              </a:ext>
            </a:extLst>
          </p:cNvPr>
          <p:cNvSpPr/>
          <p:nvPr/>
        </p:nvSpPr>
        <p:spPr>
          <a:xfrm>
            <a:off x="5713861" y="5046509"/>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r>
              <a:rPr lang="en-US" sz="1800" b="1" dirty="0"/>
              <a:t>0%</a:t>
            </a:r>
            <a:endParaRPr lang="en-US" dirty="0"/>
          </a:p>
        </p:txBody>
      </p:sp>
      <p:sp>
        <p:nvSpPr>
          <p:cNvPr id="12" name="Oval 11">
            <a:extLst>
              <a:ext uri="{FF2B5EF4-FFF2-40B4-BE49-F238E27FC236}">
                <a16:creationId xmlns:a16="http://schemas.microsoft.com/office/drawing/2014/main" id="{6440ED04-390B-F76C-2540-DCF85F9946E7}"/>
              </a:ext>
            </a:extLst>
          </p:cNvPr>
          <p:cNvSpPr/>
          <p:nvPr/>
        </p:nvSpPr>
        <p:spPr>
          <a:xfrm>
            <a:off x="8565388" y="5053249"/>
            <a:ext cx="818866" cy="8188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r>
              <a:rPr lang="en-US" sz="1800" b="1" dirty="0"/>
              <a:t>0%</a:t>
            </a:r>
            <a:endParaRPr lang="en-US" dirty="0"/>
          </a:p>
        </p:txBody>
      </p:sp>
      <p:sp>
        <p:nvSpPr>
          <p:cNvPr id="13" name="Oval 12">
            <a:extLst>
              <a:ext uri="{FF2B5EF4-FFF2-40B4-BE49-F238E27FC236}">
                <a16:creationId xmlns:a16="http://schemas.microsoft.com/office/drawing/2014/main" id="{F63DB342-37AD-4BCE-0056-3ECDBDF64C50}"/>
              </a:ext>
            </a:extLst>
          </p:cNvPr>
          <p:cNvSpPr/>
          <p:nvPr/>
        </p:nvSpPr>
        <p:spPr>
          <a:xfrm>
            <a:off x="10076725" y="4995585"/>
            <a:ext cx="920716" cy="92071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700" b="1" dirty="0"/>
              <a:t>100%</a:t>
            </a:r>
            <a:endParaRPr lang="en-US" sz="1700" dirty="0"/>
          </a:p>
        </p:txBody>
      </p:sp>
    </p:spTree>
    <p:extLst>
      <p:ext uri="{BB962C8B-B14F-4D97-AF65-F5344CB8AC3E}">
        <p14:creationId xmlns:p14="http://schemas.microsoft.com/office/powerpoint/2010/main" val="24444943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Hypothesis</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70</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TMP_2023_139</a:t>
            </a:r>
          </a:p>
        </p:txBody>
      </p:sp>
      <p:sp>
        <p:nvSpPr>
          <p:cNvPr id="14" name="Footer Placeholder 20">
            <a:extLst>
              <a:ext uri="{FF2B5EF4-FFF2-40B4-BE49-F238E27FC236}">
                <a16:creationId xmlns:a16="http://schemas.microsoft.com/office/drawing/2014/main" id="{4959E7CD-2DCB-FDE6-9E71-E58E770CA591}"/>
              </a:ext>
            </a:extLst>
          </p:cNvPr>
          <p:cNvSpPr txBox="1">
            <a:spLocks/>
          </p:cNvSpPr>
          <p:nvPr/>
        </p:nvSpPr>
        <p:spPr>
          <a:xfrm>
            <a:off x="717657" y="1346611"/>
            <a:ext cx="8964292" cy="312295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t>As per the discussion conducted with the External Supervisor Mrs. Arosha Dassanayake we came up with the following</a:t>
            </a:r>
            <a:r>
              <a:rPr lang="en-US" sz="1400" b="1" dirty="0"/>
              <a:t> hypothesis</a:t>
            </a:r>
            <a:r>
              <a:rPr lang="en-US" sz="1400" dirty="0"/>
              <a:t>,</a:t>
            </a:r>
          </a:p>
          <a:p>
            <a:pPr marL="742950" lvl="1" indent="-285750">
              <a:buFont typeface="Arial" panose="020B0604020202020204" pitchFamily="34" charset="0"/>
              <a:buChar char="•"/>
            </a:pPr>
            <a:r>
              <a:rPr lang="en-US" sz="1400" dirty="0"/>
              <a:t>Gathering data to get activity choosing probabilities of users in different states.</a:t>
            </a:r>
          </a:p>
          <a:p>
            <a:pPr lvl="1"/>
            <a:endParaRPr lang="en-US" sz="1400" dirty="0"/>
          </a:p>
        </p:txBody>
      </p:sp>
      <p:sp>
        <p:nvSpPr>
          <p:cNvPr id="3" name="Footer Placeholder 20">
            <a:extLst>
              <a:ext uri="{FF2B5EF4-FFF2-40B4-BE49-F238E27FC236}">
                <a16:creationId xmlns:a16="http://schemas.microsoft.com/office/drawing/2014/main" id="{F6CEF448-00FB-E7F6-5E4D-B75B4BFF05F6}"/>
              </a:ext>
            </a:extLst>
          </p:cNvPr>
          <p:cNvSpPr txBox="1">
            <a:spLocks/>
          </p:cNvSpPr>
          <p:nvPr/>
        </p:nvSpPr>
        <p:spPr>
          <a:xfrm>
            <a:off x="717656" y="1362438"/>
            <a:ext cx="10181991" cy="947792"/>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400" b="1" dirty="0"/>
          </a:p>
        </p:txBody>
      </p:sp>
      <p:pic>
        <p:nvPicPr>
          <p:cNvPr id="5" name="Picture 4">
            <a:extLst>
              <a:ext uri="{FF2B5EF4-FFF2-40B4-BE49-F238E27FC236}">
                <a16:creationId xmlns:a16="http://schemas.microsoft.com/office/drawing/2014/main" id="{EA66BF98-E616-684A-1103-92B19DC6C7EC}"/>
              </a:ext>
            </a:extLst>
          </p:cNvPr>
          <p:cNvPicPr>
            <a:picLocks noChangeAspect="1"/>
          </p:cNvPicPr>
          <p:nvPr/>
        </p:nvPicPr>
        <p:blipFill rotWithShape="1">
          <a:blip r:embed="rId3"/>
          <a:srcRect t="1534" b="-1"/>
          <a:stretch/>
        </p:blipFill>
        <p:spPr>
          <a:xfrm>
            <a:off x="1049726" y="2101527"/>
            <a:ext cx="4633898" cy="4184019"/>
          </a:xfrm>
          <a:prstGeom prst="rect">
            <a:avLst/>
          </a:prstGeom>
          <a:ln>
            <a:solidFill>
              <a:schemeClr val="tx1"/>
            </a:solidFill>
          </a:ln>
        </p:spPr>
      </p:pic>
      <p:pic>
        <p:nvPicPr>
          <p:cNvPr id="7" name="Picture 6">
            <a:extLst>
              <a:ext uri="{FF2B5EF4-FFF2-40B4-BE49-F238E27FC236}">
                <a16:creationId xmlns:a16="http://schemas.microsoft.com/office/drawing/2014/main" id="{718DBF05-7831-358C-C36E-5E43992F14E2}"/>
              </a:ext>
            </a:extLst>
          </p:cNvPr>
          <p:cNvPicPr>
            <a:picLocks noChangeAspect="1"/>
          </p:cNvPicPr>
          <p:nvPr/>
        </p:nvPicPr>
        <p:blipFill>
          <a:blip r:embed="rId4"/>
          <a:stretch>
            <a:fillRect/>
          </a:stretch>
        </p:blipFill>
        <p:spPr>
          <a:xfrm>
            <a:off x="6203990" y="2101528"/>
            <a:ext cx="3020692" cy="4242937"/>
          </a:xfrm>
          <a:prstGeom prst="rect">
            <a:avLst/>
          </a:prstGeom>
        </p:spPr>
      </p:pic>
    </p:spTree>
    <p:extLst>
      <p:ext uri="{BB962C8B-B14F-4D97-AF65-F5344CB8AC3E}">
        <p14:creationId xmlns:p14="http://schemas.microsoft.com/office/powerpoint/2010/main" val="4101307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Developed solution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71</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TMP_2023_139</a:t>
            </a:r>
          </a:p>
        </p:txBody>
      </p:sp>
      <p:pic>
        <p:nvPicPr>
          <p:cNvPr id="4" name="Picture 3">
            <a:extLst>
              <a:ext uri="{FF2B5EF4-FFF2-40B4-BE49-F238E27FC236}">
                <a16:creationId xmlns:a16="http://schemas.microsoft.com/office/drawing/2014/main" id="{96F173A5-1261-4F16-B367-D6300DC1DF15}"/>
              </a:ext>
            </a:extLst>
          </p:cNvPr>
          <p:cNvPicPr>
            <a:picLocks noChangeAspect="1"/>
          </p:cNvPicPr>
          <p:nvPr/>
        </p:nvPicPr>
        <p:blipFill>
          <a:blip r:embed="rId3"/>
          <a:stretch>
            <a:fillRect/>
          </a:stretch>
        </p:blipFill>
        <p:spPr>
          <a:xfrm>
            <a:off x="1284373" y="1011289"/>
            <a:ext cx="9623251" cy="5147437"/>
          </a:xfrm>
          <a:prstGeom prst="rect">
            <a:avLst/>
          </a:prstGeom>
        </p:spPr>
      </p:pic>
    </p:spTree>
    <p:extLst>
      <p:ext uri="{BB962C8B-B14F-4D97-AF65-F5344CB8AC3E}">
        <p14:creationId xmlns:p14="http://schemas.microsoft.com/office/powerpoint/2010/main" val="1637737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33275" y="392557"/>
            <a:ext cx="5675704" cy="618732"/>
          </a:xfrm>
        </p:spPr>
        <p:txBody>
          <a:bodyPr>
            <a:normAutofit/>
          </a:bodyPr>
          <a:lstStyle/>
          <a:p>
            <a:r>
              <a:rPr lang="en-US" b="1" dirty="0"/>
              <a:t>NBQSA</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72</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TMP_2023_139</a:t>
            </a:r>
          </a:p>
        </p:txBody>
      </p:sp>
      <p:sp>
        <p:nvSpPr>
          <p:cNvPr id="7" name="Footer Placeholder 20">
            <a:extLst>
              <a:ext uri="{FF2B5EF4-FFF2-40B4-BE49-F238E27FC236}">
                <a16:creationId xmlns:a16="http://schemas.microsoft.com/office/drawing/2014/main" id="{8A6A4BC1-B10F-4116-B636-44AB05FCB78F}"/>
              </a:ext>
            </a:extLst>
          </p:cNvPr>
          <p:cNvSpPr txBox="1">
            <a:spLocks/>
          </p:cNvSpPr>
          <p:nvPr/>
        </p:nvSpPr>
        <p:spPr>
          <a:xfrm>
            <a:off x="833480" y="1072114"/>
            <a:ext cx="10181991" cy="94779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000" dirty="0"/>
              <a:t>NOMINATED AND SELECTED FOR THE NBQSA COMPETITION.</a:t>
            </a:r>
          </a:p>
          <a:p>
            <a:pPr marL="342900" indent="-342900" algn="just">
              <a:buFont typeface="Arial" panose="020B0604020202020204" pitchFamily="34" charset="0"/>
              <a:buChar char="•"/>
            </a:pPr>
            <a:r>
              <a:rPr lang="en-US" sz="2000" dirty="0"/>
              <a:t>COMPETED UP TO </a:t>
            </a:r>
            <a:r>
              <a:rPr lang="en-US" sz="2000" b="1" dirty="0"/>
              <a:t>THE FINAL ROUND 1 </a:t>
            </a:r>
            <a:r>
              <a:rPr lang="en-US" sz="2000" dirty="0"/>
              <a:t>WHICH WAS HELD AT </a:t>
            </a:r>
            <a:r>
              <a:rPr lang="en-US" sz="2000" b="1" dirty="0"/>
              <a:t>IIT</a:t>
            </a:r>
          </a:p>
        </p:txBody>
      </p:sp>
      <p:pic>
        <p:nvPicPr>
          <p:cNvPr id="5" name="Picture 4">
            <a:extLst>
              <a:ext uri="{FF2B5EF4-FFF2-40B4-BE49-F238E27FC236}">
                <a16:creationId xmlns:a16="http://schemas.microsoft.com/office/drawing/2014/main" id="{DC3CB00F-8399-4A92-856D-9A9EF17617A7}"/>
              </a:ext>
            </a:extLst>
          </p:cNvPr>
          <p:cNvPicPr>
            <a:picLocks noChangeAspect="1"/>
          </p:cNvPicPr>
          <p:nvPr/>
        </p:nvPicPr>
        <p:blipFill>
          <a:blip r:embed="rId3"/>
          <a:stretch>
            <a:fillRect/>
          </a:stretch>
        </p:blipFill>
        <p:spPr>
          <a:xfrm>
            <a:off x="770677" y="2019906"/>
            <a:ext cx="5092573" cy="3819430"/>
          </a:xfrm>
          <a:prstGeom prst="rect">
            <a:avLst/>
          </a:prstGeom>
        </p:spPr>
      </p:pic>
      <p:pic>
        <p:nvPicPr>
          <p:cNvPr id="8" name="Picture 7">
            <a:extLst>
              <a:ext uri="{FF2B5EF4-FFF2-40B4-BE49-F238E27FC236}">
                <a16:creationId xmlns:a16="http://schemas.microsoft.com/office/drawing/2014/main" id="{645970BD-E82D-4590-B676-AFCDA1BA05B8}"/>
              </a:ext>
            </a:extLst>
          </p:cNvPr>
          <p:cNvPicPr>
            <a:picLocks noChangeAspect="1"/>
          </p:cNvPicPr>
          <p:nvPr/>
        </p:nvPicPr>
        <p:blipFill>
          <a:blip r:embed="rId4"/>
          <a:stretch>
            <a:fillRect/>
          </a:stretch>
        </p:blipFill>
        <p:spPr>
          <a:xfrm>
            <a:off x="6171127" y="2019906"/>
            <a:ext cx="5092573" cy="3819430"/>
          </a:xfrm>
          <a:prstGeom prst="rect">
            <a:avLst/>
          </a:prstGeom>
        </p:spPr>
      </p:pic>
    </p:spTree>
    <p:extLst>
      <p:ext uri="{BB962C8B-B14F-4D97-AF65-F5344CB8AC3E}">
        <p14:creationId xmlns:p14="http://schemas.microsoft.com/office/powerpoint/2010/main" val="3110104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73</a:t>
            </a:fld>
            <a:endParaRPr lang="en-US" dirty="0"/>
          </a:p>
        </p:txBody>
      </p:sp>
      <p:pic>
        <p:nvPicPr>
          <p:cNvPr id="29" name="Picture 28">
            <a:extLst>
              <a:ext uri="{FF2B5EF4-FFF2-40B4-BE49-F238E27FC236}">
                <a16:creationId xmlns:a16="http://schemas.microsoft.com/office/drawing/2014/main" id="{34594980-AFB7-6D17-B1F4-7FA78F9B5C33}"/>
              </a:ext>
            </a:extLst>
          </p:cNvPr>
          <p:cNvPicPr>
            <a:picLocks noChangeAspect="1"/>
          </p:cNvPicPr>
          <p:nvPr/>
        </p:nvPicPr>
        <p:blipFill>
          <a:blip r:embed="rId2"/>
          <a:stretch>
            <a:fillRect/>
          </a:stretch>
        </p:blipFill>
        <p:spPr>
          <a:xfrm>
            <a:off x="3051" y="6489780"/>
            <a:ext cx="2000753" cy="351196"/>
          </a:xfrm>
          <a:prstGeom prst="rect">
            <a:avLst/>
          </a:prstGeom>
        </p:spPr>
      </p:pic>
      <p:sp>
        <p:nvSpPr>
          <p:cNvPr id="35" name="Title 1">
            <a:extLst>
              <a:ext uri="{FF2B5EF4-FFF2-40B4-BE49-F238E27FC236}">
                <a16:creationId xmlns:a16="http://schemas.microsoft.com/office/drawing/2014/main" id="{458B60A7-005C-7A62-83B9-F019A7603032}"/>
              </a:ext>
            </a:extLst>
          </p:cNvPr>
          <p:cNvSpPr txBox="1">
            <a:spLocks/>
          </p:cNvSpPr>
          <p:nvPr/>
        </p:nvSpPr>
        <p:spPr>
          <a:xfrm>
            <a:off x="2003804" y="2554000"/>
            <a:ext cx="8470355" cy="1122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sz="4400" dirty="0"/>
              <a:t>demonstration</a:t>
            </a:r>
          </a:p>
        </p:txBody>
      </p:sp>
      <p:sp>
        <p:nvSpPr>
          <p:cNvPr id="2" name="Footer Placeholder 20">
            <a:extLst>
              <a:ext uri="{FF2B5EF4-FFF2-40B4-BE49-F238E27FC236}">
                <a16:creationId xmlns:a16="http://schemas.microsoft.com/office/drawing/2014/main" id="{C74355DB-DB65-9722-BA77-362385C74089}"/>
              </a:ext>
            </a:extLst>
          </p:cNvPr>
          <p:cNvSpPr txBox="1">
            <a:spLocks/>
          </p:cNvSpPr>
          <p:nvPr/>
        </p:nvSpPr>
        <p:spPr>
          <a:xfrm>
            <a:off x="2653031" y="3429000"/>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rPr>
              <a:t>THE DEMONSTRATION OF THE DEV RELAX DESKTOP APPLICATION FUNCTIONALITY</a:t>
            </a:r>
          </a:p>
        </p:txBody>
      </p:sp>
    </p:spTree>
    <p:extLst>
      <p:ext uri="{BB962C8B-B14F-4D97-AF65-F5344CB8AC3E}">
        <p14:creationId xmlns:p14="http://schemas.microsoft.com/office/powerpoint/2010/main" val="2861394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3345467" y="616184"/>
            <a:ext cx="5675704" cy="618732"/>
          </a:xfrm>
        </p:spPr>
        <p:txBody>
          <a:bodyPr/>
          <a:lstStyle/>
          <a:p>
            <a:r>
              <a:rPr lang="en-US" b="1" dirty="0"/>
              <a:t>COMMERCIALIZATION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74</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solidFill>
                  <a:schemeClr val="tx1"/>
                </a:solidFill>
              </a:rPr>
              <a:t>DevRelax</a:t>
            </a:r>
            <a:endParaRPr lang="en-US" sz="1400" dirty="0">
              <a:solidFill>
                <a:schemeClr val="tx1"/>
              </a:solidFill>
            </a:endParaRPr>
          </a:p>
        </p:txBody>
      </p:sp>
      <p:sp>
        <p:nvSpPr>
          <p:cNvPr id="125" name="Text Placeholder 124">
            <a:extLst>
              <a:ext uri="{FF2B5EF4-FFF2-40B4-BE49-F238E27FC236}">
                <a16:creationId xmlns:a16="http://schemas.microsoft.com/office/drawing/2014/main" id="{8D2B68DB-60CA-730B-4183-D64A0B32651B}"/>
              </a:ext>
            </a:extLst>
          </p:cNvPr>
          <p:cNvSpPr>
            <a:spLocks noGrp="1"/>
          </p:cNvSpPr>
          <p:nvPr>
            <p:ph type="body" idx="17"/>
          </p:nvPr>
        </p:nvSpPr>
        <p:spPr>
          <a:xfrm>
            <a:off x="1194179" y="1282670"/>
            <a:ext cx="10420065" cy="1708011"/>
          </a:xfrm>
        </p:spPr>
        <p:txBody>
          <a:bodyPr anchor="ctr"/>
          <a:lstStyle/>
          <a:p>
            <a:pPr marL="285750" indent="-285750" algn="l">
              <a:buFont typeface="Arial" panose="020B0604020202020204" pitchFamily="34" charset="0"/>
              <a:buChar char="•"/>
            </a:pPr>
            <a:r>
              <a:rPr lang="en-US" sz="1800" dirty="0"/>
              <a:t>Phase 1 – Launching the first version of the software and installing it at </a:t>
            </a:r>
            <a:r>
              <a:rPr lang="en-US" sz="1800" dirty="0" err="1"/>
              <a:t>Xinotech</a:t>
            </a:r>
            <a:r>
              <a:rPr lang="en-US" sz="1800" dirty="0"/>
              <a:t> Technology and services company.</a:t>
            </a:r>
          </a:p>
          <a:p>
            <a:pPr marL="285750" indent="-285750" algn="l">
              <a:buFont typeface="Arial" panose="020B0604020202020204" pitchFamily="34" charset="0"/>
              <a:buChar char="•"/>
            </a:pPr>
            <a:r>
              <a:rPr lang="en-US" sz="1800" dirty="0"/>
              <a:t>Phase 2 – We are launching a free version of our software with a limited number of activities, and a professional version with unlocked full features that require a subscription. Our target clients are IT/Software companies who will benefit from the advanced capabilities of the pro version.</a:t>
            </a:r>
          </a:p>
        </p:txBody>
      </p:sp>
      <p:pic>
        <p:nvPicPr>
          <p:cNvPr id="3" name="Content Placeholder 6">
            <a:extLst>
              <a:ext uri="{FF2B5EF4-FFF2-40B4-BE49-F238E27FC236}">
                <a16:creationId xmlns:a16="http://schemas.microsoft.com/office/drawing/2014/main" id="{DA838869-61CF-5762-5FD8-D4A2AD00B4FA}"/>
              </a:ext>
            </a:extLst>
          </p:cNvPr>
          <p:cNvPicPr>
            <a:picLocks noChangeAspect="1"/>
          </p:cNvPicPr>
          <p:nvPr/>
        </p:nvPicPr>
        <p:blipFill rotWithShape="1">
          <a:blip r:embed="rId3"/>
          <a:srcRect l="-6666" r="151"/>
          <a:stretch/>
        </p:blipFill>
        <p:spPr>
          <a:xfrm>
            <a:off x="1804371" y="3109912"/>
            <a:ext cx="8253984" cy="3429000"/>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p:spPr>
      </p:pic>
    </p:spTree>
    <p:extLst>
      <p:ext uri="{BB962C8B-B14F-4D97-AF65-F5344CB8AC3E}">
        <p14:creationId xmlns:p14="http://schemas.microsoft.com/office/powerpoint/2010/main" val="3856122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3306879" y="2777319"/>
            <a:ext cx="5536869" cy="1254137"/>
          </a:xfrm>
        </p:spPr>
        <p:txBody>
          <a:bodyPr anchor="ctr">
            <a:normAutofit/>
          </a:bodyPr>
          <a:lstStyle/>
          <a:p>
            <a:pPr algn="ctr"/>
            <a:r>
              <a:rPr lang="en-US" sz="4000" b="1" dirty="0"/>
              <a:t>thank YOU!</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75</a:t>
            </a:fld>
            <a:endParaRPr lang="en-US" dirty="0"/>
          </a:p>
        </p:txBody>
      </p:sp>
      <p:pic>
        <p:nvPicPr>
          <p:cNvPr id="9" name="Picture 8">
            <a:extLst>
              <a:ext uri="{FF2B5EF4-FFF2-40B4-BE49-F238E27FC236}">
                <a16:creationId xmlns:a16="http://schemas.microsoft.com/office/drawing/2014/main" id="{03B3A8B7-BBE7-6AEB-1980-3F33C5B85BAB}"/>
              </a:ext>
            </a:extLst>
          </p:cNvPr>
          <p:cNvPicPr>
            <a:picLocks noChangeAspect="1"/>
          </p:cNvPicPr>
          <p:nvPr/>
        </p:nvPicPr>
        <p:blipFill>
          <a:blip r:embed="rId2"/>
          <a:stretch>
            <a:fillRect/>
          </a:stretch>
        </p:blipFill>
        <p:spPr>
          <a:xfrm>
            <a:off x="3051" y="6489780"/>
            <a:ext cx="2000753" cy="351196"/>
          </a:xfrm>
          <a:prstGeom prst="rect">
            <a:avLst/>
          </a:prstGeom>
        </p:spPr>
      </p:pic>
    </p:spTree>
    <p:extLst>
      <p:ext uri="{BB962C8B-B14F-4D97-AF65-F5344CB8AC3E}">
        <p14:creationId xmlns:p14="http://schemas.microsoft.com/office/powerpoint/2010/main" val="920173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1EADF1-E070-0C2B-8645-F13C80BD00F0}"/>
              </a:ext>
            </a:extLst>
          </p:cNvPr>
          <p:cNvSpPr/>
          <p:nvPr/>
        </p:nvSpPr>
        <p:spPr>
          <a:xfrm>
            <a:off x="9432282" y="5339937"/>
            <a:ext cx="763144" cy="2320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907642" y="507161"/>
            <a:ext cx="8421688" cy="816259"/>
          </a:xfrm>
        </p:spPr>
        <p:txBody>
          <a:bodyPr/>
          <a:lstStyle/>
          <a:p>
            <a:r>
              <a:rPr lang="en-US" b="1" dirty="0"/>
              <a:t>Progress Presentation 2 – 95%</a:t>
            </a:r>
          </a:p>
        </p:txBody>
      </p:sp>
      <p:graphicFrame>
        <p:nvGraphicFramePr>
          <p:cNvPr id="126" name="Content Placeholder 125" title="Funding Chart">
            <a:extLst>
              <a:ext uri="{FF2B5EF4-FFF2-40B4-BE49-F238E27FC236}">
                <a16:creationId xmlns:a16="http://schemas.microsoft.com/office/drawing/2014/main" id="{A036AFA2-B0F0-4DE7-B7AE-E4B852EB3D36}"/>
              </a:ext>
            </a:extLst>
          </p:cNvPr>
          <p:cNvGraphicFramePr>
            <a:graphicFrameLocks noGrp="1"/>
          </p:cNvGraphicFramePr>
          <p:nvPr>
            <p:ph sz="quarter" idx="21"/>
            <p:extLst/>
          </p:nvPr>
        </p:nvGraphicFramePr>
        <p:xfrm>
          <a:off x="1115681" y="1810831"/>
          <a:ext cx="1857375" cy="16637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65495" y="3337223"/>
            <a:ext cx="2330726" cy="804859"/>
          </a:xfrm>
        </p:spPr>
        <p:txBody>
          <a:bodyPr/>
          <a:lstStyle/>
          <a:p>
            <a:r>
              <a:rPr lang="en-US" sz="2800" dirty="0"/>
              <a:t>KEYLOGGER </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a:xfrm>
            <a:off x="865495" y="4013220"/>
            <a:ext cx="2330726" cy="438505"/>
          </a:xfrm>
        </p:spPr>
        <p:txBody>
          <a:bodyPr/>
          <a:lstStyle/>
          <a:p>
            <a:r>
              <a:rPr lang="en-US" sz="1200" dirty="0"/>
              <a:t>KEYSTROKE DYNAMICS</a:t>
            </a:r>
          </a:p>
        </p:txBody>
      </p:sp>
      <p:graphicFrame>
        <p:nvGraphicFramePr>
          <p:cNvPr id="127" name="Content Placeholder 126" title="Funding Chart">
            <a:extLst>
              <a:ext uri="{FF2B5EF4-FFF2-40B4-BE49-F238E27FC236}">
                <a16:creationId xmlns:a16="http://schemas.microsoft.com/office/drawing/2014/main" id="{47DB352F-5059-4378-B91D-92E59C6B1B91}"/>
              </a:ext>
            </a:extLst>
          </p:cNvPr>
          <p:cNvGraphicFramePr>
            <a:graphicFrameLocks noGrp="1"/>
          </p:cNvGraphicFramePr>
          <p:nvPr>
            <p:ph sz="quarter" idx="22"/>
            <p:extLst/>
          </p:nvPr>
        </p:nvGraphicFramePr>
        <p:xfrm>
          <a:off x="3852531" y="1810831"/>
          <a:ext cx="1855787" cy="1663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89960" y="3337223"/>
            <a:ext cx="2342205" cy="804859"/>
          </a:xfrm>
        </p:spPr>
        <p:txBody>
          <a:bodyPr/>
          <a:lstStyle/>
          <a:p>
            <a:r>
              <a:rPr lang="en-US" sz="2800" dirty="0"/>
              <a:t>ML MODEL</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a:xfrm>
            <a:off x="3589960" y="4013220"/>
            <a:ext cx="2342205" cy="438505"/>
          </a:xfrm>
        </p:spPr>
        <p:txBody>
          <a:bodyPr/>
          <a:lstStyle/>
          <a:p>
            <a:r>
              <a:rPr lang="en-US" sz="1200" dirty="0"/>
              <a:t>MODEL SELECTION</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26" name="Text Placeholder 4">
            <a:extLst>
              <a:ext uri="{FF2B5EF4-FFF2-40B4-BE49-F238E27FC236}">
                <a16:creationId xmlns:a16="http://schemas.microsoft.com/office/drawing/2014/main" id="{BEADFA6A-AB40-1637-D221-453848CF0DB4}"/>
              </a:ext>
            </a:extLst>
          </p:cNvPr>
          <p:cNvSpPr txBox="1">
            <a:spLocks/>
          </p:cNvSpPr>
          <p:nvPr/>
        </p:nvSpPr>
        <p:spPr>
          <a:xfrm>
            <a:off x="9038890" y="3334740"/>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LITERATURE</a:t>
            </a:r>
          </a:p>
        </p:txBody>
      </p:sp>
      <p:sp>
        <p:nvSpPr>
          <p:cNvPr id="27" name="Text Placeholder 14">
            <a:extLst>
              <a:ext uri="{FF2B5EF4-FFF2-40B4-BE49-F238E27FC236}">
                <a16:creationId xmlns:a16="http://schemas.microsoft.com/office/drawing/2014/main" id="{70D8C58C-29B3-CDD7-2BCA-0B67D5510076}"/>
              </a:ext>
            </a:extLst>
          </p:cNvPr>
          <p:cNvSpPr txBox="1">
            <a:spLocks/>
          </p:cNvSpPr>
          <p:nvPr/>
        </p:nvSpPr>
        <p:spPr>
          <a:xfrm>
            <a:off x="9038890" y="4010737"/>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RESEARCH PAPER</a:t>
            </a:r>
          </a:p>
        </p:txBody>
      </p:sp>
      <p:graphicFrame>
        <p:nvGraphicFramePr>
          <p:cNvPr id="106" name="Content Placeholder 126" title="Funding Chart">
            <a:extLst>
              <a:ext uri="{FF2B5EF4-FFF2-40B4-BE49-F238E27FC236}">
                <a16:creationId xmlns:a16="http://schemas.microsoft.com/office/drawing/2014/main" id="{6943DB04-299E-0FF8-78A8-66BC86CF67E0}"/>
              </a:ext>
            </a:extLst>
          </p:cNvPr>
          <p:cNvGraphicFramePr>
            <a:graphicFrameLocks/>
          </p:cNvGraphicFramePr>
          <p:nvPr>
            <p:extLst/>
          </p:nvPr>
        </p:nvGraphicFramePr>
        <p:xfrm>
          <a:off x="9289351" y="1810831"/>
          <a:ext cx="1855787" cy="1663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ontent Placeholder 126" title="Funding Chart">
            <a:extLst>
              <a:ext uri="{FF2B5EF4-FFF2-40B4-BE49-F238E27FC236}">
                <a16:creationId xmlns:a16="http://schemas.microsoft.com/office/drawing/2014/main" id="{F7D03482-F939-5584-699E-B47DCC7C8990}"/>
              </a:ext>
            </a:extLst>
          </p:cNvPr>
          <p:cNvGraphicFramePr>
            <a:graphicFrameLocks/>
          </p:cNvGraphicFramePr>
          <p:nvPr>
            <p:extLst/>
          </p:nvPr>
        </p:nvGraphicFramePr>
        <p:xfrm>
          <a:off x="6399654" y="1810831"/>
          <a:ext cx="1855787" cy="1663700"/>
        </p:xfrm>
        <a:graphic>
          <a:graphicData uri="http://schemas.openxmlformats.org/drawingml/2006/chart">
            <c:chart xmlns:c="http://schemas.openxmlformats.org/drawingml/2006/chart" xmlns:r="http://schemas.openxmlformats.org/officeDocument/2006/relationships" r:id="rId5"/>
          </a:graphicData>
        </a:graphic>
      </p:graphicFrame>
      <p:sp>
        <p:nvSpPr>
          <p:cNvPr id="110" name="Rectangle 109">
            <a:extLst>
              <a:ext uri="{FF2B5EF4-FFF2-40B4-BE49-F238E27FC236}">
                <a16:creationId xmlns:a16="http://schemas.microsoft.com/office/drawing/2014/main" id="{A8F6FF83-B775-F914-8FE7-19B704719E36}"/>
              </a:ext>
            </a:extLst>
          </p:cNvPr>
          <p:cNvSpPr/>
          <p:nvPr/>
        </p:nvSpPr>
        <p:spPr>
          <a:xfrm>
            <a:off x="1813006" y="5346677"/>
            <a:ext cx="4332775"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65550C2-3D0F-F9DF-6556-37C9F02CFF79}"/>
              </a:ext>
            </a:extLst>
          </p:cNvPr>
          <p:cNvSpPr/>
          <p:nvPr/>
        </p:nvSpPr>
        <p:spPr>
          <a:xfrm>
            <a:off x="1234741" y="5053250"/>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0%</a:t>
            </a:r>
            <a:endParaRPr lang="en-US" b="1" dirty="0"/>
          </a:p>
        </p:txBody>
      </p:sp>
      <p:sp>
        <p:nvSpPr>
          <p:cNvPr id="113" name="Rectangle 112">
            <a:extLst>
              <a:ext uri="{FF2B5EF4-FFF2-40B4-BE49-F238E27FC236}">
                <a16:creationId xmlns:a16="http://schemas.microsoft.com/office/drawing/2014/main" id="{076638A9-2232-01AE-7877-CC9D4F0CCA91}"/>
              </a:ext>
            </a:extLst>
          </p:cNvPr>
          <p:cNvSpPr/>
          <p:nvPr/>
        </p:nvSpPr>
        <p:spPr>
          <a:xfrm>
            <a:off x="6321937" y="5339937"/>
            <a:ext cx="2799446" cy="2320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715353D-7DE5-D487-7855-DD71554655D5}"/>
              </a:ext>
            </a:extLst>
          </p:cNvPr>
          <p:cNvSpPr/>
          <p:nvPr/>
        </p:nvSpPr>
        <p:spPr>
          <a:xfrm>
            <a:off x="5713861" y="5046509"/>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r>
              <a:rPr lang="en-US" sz="1800" b="1" dirty="0"/>
              <a:t>0%</a:t>
            </a:r>
            <a:endParaRPr lang="en-US" dirty="0"/>
          </a:p>
        </p:txBody>
      </p:sp>
      <p:sp>
        <p:nvSpPr>
          <p:cNvPr id="115" name="Rectangle 114">
            <a:extLst>
              <a:ext uri="{FF2B5EF4-FFF2-40B4-BE49-F238E27FC236}">
                <a16:creationId xmlns:a16="http://schemas.microsoft.com/office/drawing/2014/main" id="{9426666B-4EAF-C164-44B3-11410F75E82D}"/>
              </a:ext>
            </a:extLst>
          </p:cNvPr>
          <p:cNvSpPr/>
          <p:nvPr/>
        </p:nvSpPr>
        <p:spPr>
          <a:xfrm>
            <a:off x="9121383" y="5339937"/>
            <a:ext cx="763144" cy="2320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4D44FB7-F36B-6C11-62A7-6050F238EF21}"/>
              </a:ext>
            </a:extLst>
          </p:cNvPr>
          <p:cNvSpPr/>
          <p:nvPr/>
        </p:nvSpPr>
        <p:spPr>
          <a:xfrm>
            <a:off x="8565388" y="5053249"/>
            <a:ext cx="818866" cy="8188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r>
              <a:rPr lang="en-US" sz="1800" b="1" dirty="0"/>
              <a:t>0%</a:t>
            </a:r>
            <a:endParaRPr lang="en-US" dirty="0"/>
          </a:p>
        </p:txBody>
      </p:sp>
      <p:sp>
        <p:nvSpPr>
          <p:cNvPr id="116" name="Oval 115">
            <a:extLst>
              <a:ext uri="{FF2B5EF4-FFF2-40B4-BE49-F238E27FC236}">
                <a16:creationId xmlns:a16="http://schemas.microsoft.com/office/drawing/2014/main" id="{76149080-36DF-7430-E9A4-48338FFD1B8E}"/>
              </a:ext>
            </a:extLst>
          </p:cNvPr>
          <p:cNvSpPr/>
          <p:nvPr/>
        </p:nvSpPr>
        <p:spPr>
          <a:xfrm>
            <a:off x="10076725" y="4995585"/>
            <a:ext cx="920716" cy="92071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700" b="1" dirty="0"/>
              <a:t>100%</a:t>
            </a:r>
            <a:endParaRPr lang="en-US" sz="1700"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6"/>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6" name="Footer Placeholder 20">
            <a:extLst>
              <a:ext uri="{FF2B5EF4-FFF2-40B4-BE49-F238E27FC236}">
                <a16:creationId xmlns:a16="http://schemas.microsoft.com/office/drawing/2014/main" id="{9E8F95AD-6DE0-CF00-B3B7-6E7236E9E017}"/>
              </a:ext>
            </a:extLst>
          </p:cNvPr>
          <p:cNvSpPr txBox="1">
            <a:spLocks/>
          </p:cNvSpPr>
          <p:nvPr/>
        </p:nvSpPr>
        <p:spPr>
          <a:xfrm>
            <a:off x="9380295" y="5242672"/>
            <a:ext cx="55111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1"/>
                </a:solidFill>
              </a:rPr>
              <a:t>95%</a:t>
            </a:r>
            <a:endParaRPr lang="en-US" sz="900" b="1" dirty="0">
              <a:solidFill>
                <a:schemeClr val="bg1"/>
              </a:solidFill>
            </a:endParaRPr>
          </a:p>
        </p:txBody>
      </p:sp>
      <p:sp>
        <p:nvSpPr>
          <p:cNvPr id="7" name="Text Placeholder 4">
            <a:extLst>
              <a:ext uri="{FF2B5EF4-FFF2-40B4-BE49-F238E27FC236}">
                <a16:creationId xmlns:a16="http://schemas.microsoft.com/office/drawing/2014/main" id="{76EA6ED7-298C-B7CD-D9F0-7D556517D09E}"/>
              </a:ext>
            </a:extLst>
          </p:cNvPr>
          <p:cNvSpPr txBox="1">
            <a:spLocks/>
          </p:cNvSpPr>
          <p:nvPr/>
        </p:nvSpPr>
        <p:spPr>
          <a:xfrm>
            <a:off x="6146285" y="3330288"/>
            <a:ext cx="2421377" cy="80485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dirty="0"/>
              <a:t>APPLICATION</a:t>
            </a:r>
          </a:p>
        </p:txBody>
      </p:sp>
      <p:sp>
        <p:nvSpPr>
          <p:cNvPr id="8" name="Text Placeholder 14">
            <a:extLst>
              <a:ext uri="{FF2B5EF4-FFF2-40B4-BE49-F238E27FC236}">
                <a16:creationId xmlns:a16="http://schemas.microsoft.com/office/drawing/2014/main" id="{9AC996F1-EE78-8C69-E105-3D623B20888F}"/>
              </a:ext>
            </a:extLst>
          </p:cNvPr>
          <p:cNvSpPr txBox="1">
            <a:spLocks/>
          </p:cNvSpPr>
          <p:nvPr/>
        </p:nvSpPr>
        <p:spPr>
          <a:xfrm>
            <a:off x="6145148" y="4010736"/>
            <a:ext cx="2420240" cy="438505"/>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APP INTEGRATION</a:t>
            </a:r>
          </a:p>
        </p:txBody>
      </p:sp>
    </p:spTree>
    <p:extLst>
      <p:ext uri="{BB962C8B-B14F-4D97-AF65-F5344CB8AC3E}">
        <p14:creationId xmlns:p14="http://schemas.microsoft.com/office/powerpoint/2010/main" val="274485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118" name="Picture 117">
            <a:extLst>
              <a:ext uri="{FF2B5EF4-FFF2-40B4-BE49-F238E27FC236}">
                <a16:creationId xmlns:a16="http://schemas.microsoft.com/office/drawing/2014/main" id="{6F0CF2B9-E639-A17F-F9C4-61E3E5729873}"/>
              </a:ext>
            </a:extLst>
          </p:cNvPr>
          <p:cNvPicPr>
            <a:picLocks noChangeAspect="1"/>
          </p:cNvPicPr>
          <p:nvPr/>
        </p:nvPicPr>
        <p:blipFill>
          <a:blip r:embed="rId2"/>
          <a:stretch>
            <a:fillRect/>
          </a:stretch>
        </p:blipFill>
        <p:spPr>
          <a:xfrm>
            <a:off x="3051" y="6489780"/>
            <a:ext cx="2000753" cy="351196"/>
          </a:xfrm>
          <a:prstGeom prst="rect">
            <a:avLst/>
          </a:prstGeom>
        </p:spPr>
      </p:pic>
      <p:sp>
        <p:nvSpPr>
          <p:cNvPr id="119" name="Footer Placeholder 20">
            <a:extLst>
              <a:ext uri="{FF2B5EF4-FFF2-40B4-BE49-F238E27FC236}">
                <a16:creationId xmlns:a16="http://schemas.microsoft.com/office/drawing/2014/main" id="{FD9F45DF-2860-9FF2-7F20-24AB4C472030}"/>
              </a:ext>
            </a:extLst>
          </p:cNvPr>
          <p:cNvSpPr txBox="1">
            <a:spLocks/>
          </p:cNvSpPr>
          <p:nvPr/>
        </p:nvSpPr>
        <p:spPr>
          <a:xfrm>
            <a:off x="2510050" y="6404105"/>
            <a:ext cx="7171899" cy="42654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IT20020262</a:t>
            </a:r>
            <a:r>
              <a:rPr lang="en-US" sz="1400" dirty="0"/>
              <a:t>   | PERERA M. S. D |   TMP_2023_139</a:t>
            </a:r>
          </a:p>
        </p:txBody>
      </p:sp>
      <p:sp>
        <p:nvSpPr>
          <p:cNvPr id="7" name="Text Placeholder 124">
            <a:extLst>
              <a:ext uri="{FF2B5EF4-FFF2-40B4-BE49-F238E27FC236}">
                <a16:creationId xmlns:a16="http://schemas.microsoft.com/office/drawing/2014/main" id="{5FAB2085-202D-4086-BE5F-8D745C41A9BC}"/>
              </a:ext>
            </a:extLst>
          </p:cNvPr>
          <p:cNvSpPr>
            <a:spLocks noGrp="1"/>
          </p:cNvSpPr>
          <p:nvPr>
            <p:ph type="body" idx="1"/>
          </p:nvPr>
        </p:nvSpPr>
        <p:spPr>
          <a:xfrm>
            <a:off x="1194179" y="1044507"/>
            <a:ext cx="10420065" cy="3727518"/>
          </a:xfrm>
        </p:spPr>
        <p:txBody>
          <a:bodyPr anchor="ctr"/>
          <a:lstStyle/>
          <a:p>
            <a:pPr algn="l"/>
            <a:r>
              <a:rPr lang="en-US" sz="1800" b="1" dirty="0"/>
              <a:t>PAPER TITLE:</a:t>
            </a:r>
          </a:p>
          <a:p>
            <a:pPr marL="285750" indent="-285750" algn="l">
              <a:buFont typeface="Arial" panose="020B0604020202020204" pitchFamily="34" charset="0"/>
              <a:buChar char="•"/>
            </a:pPr>
            <a:r>
              <a:rPr lang="en-US" sz="1800" b="1" dirty="0"/>
              <a:t>An Incremental Learning Approach Towards Keystroke Dynamic Based Stress Detection for IT Professionals</a:t>
            </a:r>
          </a:p>
          <a:p>
            <a:pPr algn="l"/>
            <a:endParaRPr lang="en-US" sz="1800" dirty="0"/>
          </a:p>
          <a:p>
            <a:pPr algn="l"/>
            <a:r>
              <a:rPr lang="en-US" sz="1800" b="1" dirty="0"/>
              <a:t>CONFERENCES PUBLISHED IN:</a:t>
            </a:r>
          </a:p>
          <a:p>
            <a:pPr marL="285750" indent="-285750" algn="l">
              <a:buFont typeface="Arial" panose="020B0604020202020204" pitchFamily="34" charset="0"/>
              <a:buChar char="•"/>
            </a:pPr>
            <a:r>
              <a:rPr lang="en-US" sz="1800" dirty="0"/>
              <a:t>5</a:t>
            </a:r>
            <a:r>
              <a:rPr lang="en-US" sz="1800" baseline="30000" dirty="0"/>
              <a:t>TH</a:t>
            </a:r>
            <a:r>
              <a:rPr lang="en-US" sz="1800" dirty="0"/>
              <a:t> INTERNATIONAL CONFERENCE ON ADVANCEMENTS IN COMPUTING (ICAC 2023)</a:t>
            </a:r>
            <a:endParaRPr lang="en-US" sz="600" dirty="0"/>
          </a:p>
          <a:p>
            <a:pPr marL="285750" indent="-285750" algn="l">
              <a:buFont typeface="Arial" panose="020B0604020202020204" pitchFamily="34" charset="0"/>
              <a:buChar char="•"/>
            </a:pPr>
            <a:r>
              <a:rPr lang="en-US" sz="1800" dirty="0"/>
              <a:t>INTERNATIONAL CONFERENCE IN DATA SCIENCE (ICDS 2023)</a:t>
            </a:r>
          </a:p>
        </p:txBody>
      </p:sp>
      <p:sp>
        <p:nvSpPr>
          <p:cNvPr id="10" name="Title 1">
            <a:extLst>
              <a:ext uri="{FF2B5EF4-FFF2-40B4-BE49-F238E27FC236}">
                <a16:creationId xmlns:a16="http://schemas.microsoft.com/office/drawing/2014/main" id="{3695E3B7-61E9-47C5-9A4E-B503FA8A8243}"/>
              </a:ext>
            </a:extLst>
          </p:cNvPr>
          <p:cNvSpPr>
            <a:spLocks noGrp="1"/>
          </p:cNvSpPr>
          <p:nvPr>
            <p:ph type="title"/>
          </p:nvPr>
        </p:nvSpPr>
        <p:spPr>
          <a:xfrm>
            <a:off x="3161479" y="401898"/>
            <a:ext cx="5675704" cy="618732"/>
          </a:xfrm>
        </p:spPr>
        <p:txBody>
          <a:bodyPr/>
          <a:lstStyle/>
          <a:p>
            <a:r>
              <a:rPr lang="en-US" b="1" dirty="0"/>
              <a:t>RESEARCH PAPER</a:t>
            </a:r>
          </a:p>
        </p:txBody>
      </p:sp>
    </p:spTree>
    <p:extLst>
      <p:ext uri="{BB962C8B-B14F-4D97-AF65-F5344CB8AC3E}">
        <p14:creationId xmlns:p14="http://schemas.microsoft.com/office/powerpoint/2010/main" val="3333558533"/>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C1F447F-FAA8-4106-988B-648F3C8ED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BF405E-7930-4D5C-ABB3-493E9D6D6CEA}">
  <ds:schemaRefs>
    <ds:schemaRef ds:uri="http://schemas.microsoft.com/sharepoint/v3/contenttype/forms"/>
  </ds:schemaRefs>
</ds:datastoreItem>
</file>

<file path=customXml/itemProps3.xml><?xml version="1.0" encoding="utf-8"?>
<ds:datastoreItem xmlns:ds="http://schemas.openxmlformats.org/officeDocument/2006/customXml" ds:itemID="{6EA97235-BEC4-4F82-87A8-2F5DAD53B5F9}">
  <ds:schemaRefs>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elements/1.1/"/>
    <ds:schemaRef ds:uri="16c05727-aa75-4e4a-9b5f-8a80a1165891"/>
    <ds:schemaRef ds:uri="http://www.w3.org/XML/1998/namespace"/>
    <ds:schemaRef ds:uri="http://schemas.microsoft.com/sharepoint/v3"/>
    <ds:schemaRef ds:uri="http://schemas.openxmlformats.org/package/2006/metadata/core-properties"/>
    <ds:schemaRef ds:uri="230e9df3-be65-4c73-a93b-d1236ebd677e"/>
    <ds:schemaRef ds:uri="71af3243-3dd4-4a8d-8c0d-dd76da1f02a5"/>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664</TotalTime>
  <Words>4412</Words>
  <Application>Microsoft Office PowerPoint</Application>
  <PresentationFormat>Widescreen</PresentationFormat>
  <Paragraphs>871</Paragraphs>
  <Slides>75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SimSun</vt:lpstr>
      <vt:lpstr>Arial</vt:lpstr>
      <vt:lpstr>Calibri</vt:lpstr>
      <vt:lpstr>Tenorite</vt:lpstr>
      <vt:lpstr>Times New Roman</vt:lpstr>
      <vt:lpstr>Monoline</vt:lpstr>
      <vt:lpstr>Dev relax</vt:lpstr>
      <vt:lpstr>introduction</vt:lpstr>
      <vt:lpstr>PowerPoint Presentation</vt:lpstr>
      <vt:lpstr>Background and literature</vt:lpstr>
      <vt:lpstr>Background and literature</vt:lpstr>
      <vt:lpstr>RESEARCH PROBLEM</vt:lpstr>
      <vt:lpstr>Progress Presentation 1 – 50%</vt:lpstr>
      <vt:lpstr>Progress Presentation 2 – 95%</vt:lpstr>
      <vt:lpstr>RESEARCH PAPER</vt:lpstr>
      <vt:lpstr>Workflow of the component</vt:lpstr>
      <vt:lpstr>Methodology</vt:lpstr>
      <vt:lpstr>Methodology</vt:lpstr>
      <vt:lpstr>Methodology</vt:lpstr>
      <vt:lpstr>Methodology</vt:lpstr>
      <vt:lpstr>Methodology</vt:lpstr>
      <vt:lpstr>Methodology</vt:lpstr>
      <vt:lpstr>Results and discussion</vt:lpstr>
      <vt:lpstr>Results and discussion</vt:lpstr>
      <vt:lpstr>Results and discussion</vt:lpstr>
      <vt:lpstr>Panel suggestion</vt:lpstr>
      <vt:lpstr>REFERENCES</vt:lpstr>
      <vt:lpstr>PowerPoint Presentation</vt:lpstr>
      <vt:lpstr>RESEARCH PROBLEM</vt:lpstr>
      <vt:lpstr>Progress Presentation 1 – 50%</vt:lpstr>
      <vt:lpstr>Progress Presentation 2 – 90%</vt:lpstr>
      <vt:lpstr>PP1 PANEL SUGGESTIONS</vt:lpstr>
      <vt:lpstr>RESEARCH PAPER</vt:lpstr>
      <vt:lpstr>SENSOR ANALYZING</vt:lpstr>
      <vt:lpstr>SENSOR ANALYZING EXAMPLE CODE FOR MAX30102</vt:lpstr>
      <vt:lpstr>MODULE ANALYZING</vt:lpstr>
      <vt:lpstr>Workflow of the component</vt:lpstr>
      <vt:lpstr>Swell dataset</vt:lpstr>
      <vt:lpstr>METHODOLOGY</vt:lpstr>
      <vt:lpstr>Results and discussion</vt:lpstr>
      <vt:lpstr>Results and discussion</vt:lpstr>
      <vt:lpstr>Results and discussion</vt:lpstr>
      <vt:lpstr>REFERENCES</vt:lpstr>
      <vt:lpstr>PowerPoint Presentation</vt:lpstr>
      <vt:lpstr>RESEARCH PROBLEM</vt:lpstr>
      <vt:lpstr>PowerPoint Presentation</vt:lpstr>
      <vt:lpstr>PowerPoint Presentation</vt:lpstr>
      <vt:lpstr>METHODOLOGY</vt:lpstr>
      <vt:lpstr>RESEARCH PAPER</vt:lpstr>
      <vt:lpstr>Progress Presentation 1 – 50%</vt:lpstr>
      <vt:lpstr>Progress Presentation 2 – 95%</vt:lpstr>
      <vt:lpstr>PowerPoint Presentation</vt:lpstr>
      <vt:lpstr>Background and literature</vt:lpstr>
      <vt:lpstr>RESEARCH PROBLEM</vt:lpstr>
      <vt:lpstr>Objectives</vt:lpstr>
      <vt:lpstr>Progress Presentation 1 – 50%</vt:lpstr>
      <vt:lpstr>Progress Presentation 2 – 90%</vt:lpstr>
      <vt:lpstr>Workflow of the component</vt:lpstr>
      <vt:lpstr>Methodology</vt:lpstr>
      <vt:lpstr>Methodology</vt:lpstr>
      <vt:lpstr>Methodology</vt:lpstr>
      <vt:lpstr>Methodology</vt:lpstr>
      <vt:lpstr>Methodology</vt:lpstr>
      <vt:lpstr>Methodology</vt:lpstr>
      <vt:lpstr>Evaluation</vt:lpstr>
      <vt:lpstr>Evaluation</vt:lpstr>
      <vt:lpstr>Evaluation</vt:lpstr>
      <vt:lpstr>Evaluation</vt:lpstr>
      <vt:lpstr>Evaluation</vt:lpstr>
      <vt:lpstr>Evaluation</vt:lpstr>
      <vt:lpstr>Evaluation</vt:lpstr>
      <vt:lpstr>Challenges</vt:lpstr>
      <vt:lpstr>REFERENCES</vt:lpstr>
      <vt:lpstr>Hypothesis</vt:lpstr>
      <vt:lpstr>Hypothesis</vt:lpstr>
      <vt:lpstr>Hypothesis</vt:lpstr>
      <vt:lpstr>Developed solution</vt:lpstr>
      <vt:lpstr>NBQSA</vt:lpstr>
      <vt:lpstr>PowerPoint Presentation</vt:lpstr>
      <vt:lpstr>COMMERCIALIZATION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Dulshan Perera</dc:creator>
  <cp:lastModifiedBy>Dulshan Perera</cp:lastModifiedBy>
  <cp:revision>13</cp:revision>
  <dcterms:created xsi:type="dcterms:W3CDTF">2023-09-06T04:30:24Z</dcterms:created>
  <dcterms:modified xsi:type="dcterms:W3CDTF">2023-09-06T22:47:14Z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